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2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3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5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8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0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2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3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5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6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7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8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9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74" r:id="rId2"/>
    <p:sldId id="384" r:id="rId3"/>
    <p:sldId id="422" r:id="rId4"/>
    <p:sldId id="430" r:id="rId5"/>
    <p:sldId id="431" r:id="rId6"/>
    <p:sldId id="406" r:id="rId7"/>
    <p:sldId id="432" r:id="rId8"/>
    <p:sldId id="427" r:id="rId9"/>
    <p:sldId id="423" r:id="rId10"/>
    <p:sldId id="433" r:id="rId11"/>
    <p:sldId id="420" r:id="rId12"/>
    <p:sldId id="434" r:id="rId13"/>
    <p:sldId id="402" r:id="rId14"/>
    <p:sldId id="421" r:id="rId15"/>
    <p:sldId id="424" r:id="rId16"/>
    <p:sldId id="418" r:id="rId17"/>
    <p:sldId id="385" r:id="rId18"/>
    <p:sldId id="392" r:id="rId19"/>
    <p:sldId id="414" r:id="rId20"/>
    <p:sldId id="408" r:id="rId21"/>
    <p:sldId id="411" r:id="rId22"/>
    <p:sldId id="412" r:id="rId23"/>
    <p:sldId id="415" r:id="rId24"/>
    <p:sldId id="429" r:id="rId25"/>
    <p:sldId id="435" r:id="rId26"/>
    <p:sldId id="413" r:id="rId27"/>
    <p:sldId id="416" r:id="rId28"/>
    <p:sldId id="428" r:id="rId29"/>
    <p:sldId id="419" r:id="rId30"/>
    <p:sldId id="436" r:id="rId31"/>
    <p:sldId id="417" r:id="rId32"/>
    <p:sldId id="399" r:id="rId33"/>
  </p:sldIdLst>
  <p:sldSz cx="9144000" cy="5143500" type="screen16x9"/>
  <p:notesSz cx="6858000" cy="9144000"/>
  <p:custDataLst>
    <p:tags r:id="rId3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3D28D6B-1B6D-4E3A-A143-8092D886512B}">
          <p14:sldIdLst>
            <p14:sldId id="374"/>
            <p14:sldId id="384"/>
            <p14:sldId id="422"/>
            <p14:sldId id="430"/>
            <p14:sldId id="431"/>
            <p14:sldId id="406"/>
            <p14:sldId id="432"/>
            <p14:sldId id="427"/>
            <p14:sldId id="423"/>
            <p14:sldId id="433"/>
            <p14:sldId id="420"/>
            <p14:sldId id="434"/>
            <p14:sldId id="402"/>
            <p14:sldId id="421"/>
            <p14:sldId id="424"/>
            <p14:sldId id="418"/>
            <p14:sldId id="385"/>
            <p14:sldId id="392"/>
            <p14:sldId id="414"/>
            <p14:sldId id="408"/>
            <p14:sldId id="411"/>
            <p14:sldId id="412"/>
            <p14:sldId id="415"/>
            <p14:sldId id="429"/>
            <p14:sldId id="435"/>
            <p14:sldId id="413"/>
            <p14:sldId id="416"/>
            <p14:sldId id="428"/>
            <p14:sldId id="419"/>
            <p14:sldId id="436"/>
            <p14:sldId id="417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7" userDrawn="1">
          <p15:clr>
            <a:srgbClr val="A4A3A4"/>
          </p15:clr>
        </p15:guide>
        <p15:guide id="18" pos="5760" userDrawn="1">
          <p15:clr>
            <a:srgbClr val="A4A3A4"/>
          </p15:clr>
        </p15:guide>
        <p15:guide id="19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00"/>
    <a:srgbClr val="010000"/>
    <a:srgbClr val="AAC8E6"/>
    <a:srgbClr val="4D4D4D"/>
    <a:srgbClr val="0097D9"/>
    <a:srgbClr val="EDEDED"/>
    <a:srgbClr val="009A00"/>
    <a:srgbClr val="020000"/>
    <a:srgbClr val="ABC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75834" autoAdjust="0"/>
  </p:normalViewPr>
  <p:slideViewPr>
    <p:cSldViewPr snapToGrid="0" snapToObjects="1">
      <p:cViewPr varScale="1">
        <p:scale>
          <a:sx n="113" d="100"/>
          <a:sy n="113" d="100"/>
        </p:scale>
        <p:origin x="1620" y="96"/>
      </p:cViewPr>
      <p:guideLst>
        <p:guide/>
        <p:guide pos="5760"/>
        <p:guide orient="horz" pos="162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2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/>
              <a:t>Header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 dirty="0"/>
              <a:t>06/12/2016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 err="1"/>
              <a:t>Footer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8F7E6-B01D-4411-A16D-8FD4ACE6345E}" type="slidenum">
              <a:rPr lang="de-DE" smtClean="0"/>
              <a:t>‹#›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68918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/>
              <a:t>Header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04DC9-95FE-4B10-9E99-CB2E445B4BE9}" type="datetimeFigureOut">
              <a:rPr lang="en-GB" smtClean="0"/>
              <a:t>01/09/2017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Textmasterformat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 err="1"/>
              <a:t>Footer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C50E0-3D2F-4919-A698-86375444C62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92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8775" indent="-17621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1338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5963" indent="-174625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99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6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12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575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14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7828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15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7916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16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8826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17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8413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318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19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079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209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244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3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1431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22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3492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23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052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24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484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25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463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26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5589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27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8004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1341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29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640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30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9262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31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722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4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46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5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8701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6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2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7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9240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362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9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69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/>
              <a:t>10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88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6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8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621358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672" name="Picture 96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2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62521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2698750"/>
            <a:ext cx="7185713" cy="1329595"/>
          </a:xfr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 of the presentation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0883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079926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890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105320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4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7240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492151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0319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77242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8" name="Objek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/>
          <p:cNvSpPr/>
          <p:nvPr userDrawn="1"/>
        </p:nvSpPr>
        <p:spPr>
          <a:xfrm>
            <a:off x="188913" y="441325"/>
            <a:ext cx="3187699" cy="451961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noProof="0" dirty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186531" y="441324"/>
            <a:ext cx="3190079" cy="1131889"/>
          </a:xfrm>
          <a:noFill/>
        </p:spPr>
        <p:txBody>
          <a:bodyPr lIns="324000" tIns="198000" rIns="144000" bIns="14400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B8E458E-AFF7-464B-AF56-DCDFE5132111}" type="datetime1">
              <a:rPr lang="en-GB" noProof="0" smtClean="0"/>
              <a:t>01/09/2017</a:t>
            </a:fld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76612" y="441323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 baseline="0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/>
              <a:t>The challenge</a:t>
            </a:r>
          </a:p>
          <a:p>
            <a:pPr lvl="1"/>
            <a:r>
              <a:rPr lang="en-GB" noProof="0" dirty="0"/>
              <a:t>Text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76613" y="1947862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/>
              <a:t>The engagement</a:t>
            </a:r>
          </a:p>
          <a:p>
            <a:pPr lvl="1"/>
            <a:r>
              <a:rPr lang="en-GB" noProof="0" dirty="0"/>
              <a:t>Text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376613" y="3454400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/>
              <a:t>The benefit</a:t>
            </a:r>
          </a:p>
          <a:p>
            <a:pPr lvl="1"/>
            <a:r>
              <a:rPr lang="en-GB" noProof="0" dirty="0"/>
              <a:t>Text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87325" y="1859280"/>
            <a:ext cx="3189288" cy="3101658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Picture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188912" y="1573213"/>
            <a:ext cx="3187697" cy="184666"/>
          </a:xfrm>
          <a:prstGeom prst="rect">
            <a:avLst/>
          </a:prstGeom>
          <a:noFill/>
        </p:spPr>
        <p:txBody>
          <a:bodyPr wrap="square" lIns="324000" tIns="0" rIns="144000" bIns="0" rtlCol="0">
            <a:spAutoFit/>
          </a:bodyPr>
          <a:lstStyle/>
          <a:p>
            <a:pPr lvl="0"/>
            <a:r>
              <a:rPr lang="en-GB" sz="1200" noProof="0" dirty="0">
                <a:solidFill>
                  <a:schemeClr val="bg1"/>
                </a:solidFill>
              </a:rPr>
              <a:t>Success story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17835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643835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94" name="Picture 5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3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2701925"/>
            <a:ext cx="7186612" cy="193899"/>
          </a:xfrm>
        </p:spPr>
        <p:txBody>
          <a:bodyPr anchor="t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035D765D-43E5-4444-BDEA-8BB4B3D5FCB5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/>
              <a:t>GFT …</a:t>
            </a:r>
            <a:br>
              <a:rPr lang="en-GB" noProof="0" dirty="0"/>
            </a:br>
            <a:r>
              <a:rPr lang="en-GB" noProof="0" dirty="0"/>
              <a:t>First name Last name</a:t>
            </a:r>
            <a:br>
              <a:rPr lang="en-GB" noProof="0" dirty="0"/>
            </a:br>
            <a:r>
              <a:rPr lang="en-GB" noProof="0" dirty="0"/>
              <a:t>Position</a:t>
            </a:r>
          </a:p>
          <a:p>
            <a:pPr lvl="0"/>
            <a:r>
              <a:rPr lang="en-GB" noProof="0" dirty="0"/>
              <a:t>Street address</a:t>
            </a:r>
            <a:br>
              <a:rPr lang="en-GB" noProof="0" dirty="0"/>
            </a:br>
            <a:r>
              <a:rPr lang="en-GB" noProof="0" dirty="0"/>
              <a:t>12345 City</a:t>
            </a:r>
          </a:p>
          <a:p>
            <a:pPr lvl="0"/>
            <a:r>
              <a:rPr lang="en-GB" noProof="0" dirty="0"/>
              <a:t>T +xx </a:t>
            </a:r>
            <a:r>
              <a:rPr lang="en-GB" noProof="0" dirty="0" err="1"/>
              <a:t>xxxx</a:t>
            </a:r>
            <a:r>
              <a:rPr lang="en-GB" noProof="0" dirty="0"/>
              <a:t> xxx-</a:t>
            </a:r>
            <a:r>
              <a:rPr lang="en-GB" noProof="0" dirty="0" err="1"/>
              <a:t>xxxx</a:t>
            </a:r>
            <a:r>
              <a:rPr lang="en-GB" noProof="0" dirty="0"/>
              <a:t/>
            </a:r>
            <a:br>
              <a:rPr lang="en-GB" noProof="0" dirty="0"/>
            </a:br>
            <a:r>
              <a:rPr lang="en-GB" noProof="0" dirty="0"/>
              <a:t>Firstname.Lastname@gft.com</a:t>
            </a:r>
          </a:p>
        </p:txBody>
      </p:sp>
      <p:sp>
        <p:nvSpPr>
          <p:cNvPr id="6" name="Textfeld 5"/>
          <p:cNvSpPr txBox="1">
            <a:spLocks/>
          </p:cNvSpPr>
          <p:nvPr userDrawn="1"/>
        </p:nvSpPr>
        <p:spPr bwMode="white">
          <a:xfrm>
            <a:off x="978102" y="663575"/>
            <a:ext cx="719117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Shaping the future </a:t>
            </a:r>
            <a:br>
              <a:rPr lang="en-GB" sz="5400" b="1" dirty="0">
                <a:solidFill>
                  <a:schemeClr val="bg1"/>
                </a:solidFill>
              </a:rPr>
            </a:br>
            <a:r>
              <a:rPr lang="en-GB" sz="5400" b="1" dirty="0">
                <a:solidFill>
                  <a:schemeClr val="bg1"/>
                </a:solidFill>
              </a:rPr>
              <a:t>of digital business </a:t>
            </a:r>
            <a:endParaRPr lang="de-DE" sz="5400" b="1" dirty="0">
              <a:solidFill>
                <a:schemeClr val="bg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0534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43608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9518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980211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44EA994F-88FA-4BD3-978C-6AD03B53B5FB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9954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799734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rgbClr val="E3F4F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1C2BE046-B41A-4CDD-8EB2-1CDD566C49DE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3842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236913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" y="441325"/>
            <a:ext cx="8765125" cy="4519613"/>
          </a:xfrm>
          <a:prstGeom prst="rect">
            <a:avLst/>
          </a:prstGeom>
        </p:spPr>
      </p:pic>
      <p:sp>
        <p:nvSpPr>
          <p:cNvPr id="12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B459838F-2DA4-4276-A1A0-F66F77FB9225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64297" y="1573213"/>
            <a:ext cx="6804977" cy="1951303"/>
          </a:xfrm>
        </p:spPr>
        <p:txBody>
          <a:bodyPr/>
          <a:lstStyle>
            <a:lvl1pPr marL="358775" indent="-358775">
              <a:spcBef>
                <a:spcPts val="1200"/>
              </a:spcBef>
              <a:buFont typeface="+mj-lt"/>
              <a:buAutoNum type="arabicPeriod"/>
              <a:defRPr sz="2000" b="1" baseline="0"/>
            </a:lvl1pPr>
            <a:lvl2pPr marL="541338" indent="-182563">
              <a:defRPr/>
            </a:lvl2pPr>
          </a:lstStyle>
          <a:p>
            <a:pPr lvl="0"/>
            <a:r>
              <a:rPr lang="de-DE" dirty="0"/>
              <a:t>Agenda </a:t>
            </a:r>
            <a:r>
              <a:rPr lang="de-DE" dirty="0" err="1"/>
              <a:t>point</a:t>
            </a:r>
            <a:r>
              <a:rPr lang="de-DE" dirty="0"/>
              <a:t> 1</a:t>
            </a:r>
          </a:p>
          <a:p>
            <a:pPr lvl="1"/>
            <a:r>
              <a:rPr lang="de-DE" dirty="0"/>
              <a:t>Text</a:t>
            </a:r>
          </a:p>
          <a:p>
            <a:pPr lvl="1"/>
            <a:r>
              <a:rPr lang="de-DE" dirty="0"/>
              <a:t>Text</a:t>
            </a:r>
          </a:p>
          <a:p>
            <a:pPr lvl="1"/>
            <a:r>
              <a:rPr lang="de-DE" dirty="0"/>
              <a:t>Text</a:t>
            </a:r>
          </a:p>
          <a:p>
            <a:pPr lvl="0"/>
            <a:r>
              <a:rPr lang="de-DE" dirty="0"/>
              <a:t>Agenda </a:t>
            </a:r>
            <a:r>
              <a:rPr lang="de-DE" dirty="0" err="1"/>
              <a:t>point</a:t>
            </a:r>
            <a:r>
              <a:rPr lang="de-DE" dirty="0"/>
              <a:t> 2</a:t>
            </a:r>
          </a:p>
          <a:p>
            <a:pPr lvl="0"/>
            <a:r>
              <a:rPr lang="de-DE" dirty="0"/>
              <a:t>Agenda </a:t>
            </a:r>
            <a:r>
              <a:rPr lang="de-DE" dirty="0" err="1"/>
              <a:t>point</a:t>
            </a:r>
            <a:r>
              <a:rPr lang="de-DE" dirty="0"/>
              <a:t> 3</a:t>
            </a:r>
            <a:endParaRPr lang="en-GB" dirty="0"/>
          </a:p>
        </p:txBody>
      </p:sp>
      <p:sp>
        <p:nvSpPr>
          <p:cNvPr id="2" name="Rechteck 1"/>
          <p:cNvSpPr/>
          <p:nvPr userDrawn="1"/>
        </p:nvSpPr>
        <p:spPr>
          <a:xfrm>
            <a:off x="188914" y="441325"/>
            <a:ext cx="793750" cy="45196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vert270" lIns="108000" tIns="108000" rIns="108000" bIns="108000" rtlCol="0" anchor="ctr">
            <a:noAutofit/>
          </a:bodyPr>
          <a:lstStyle/>
          <a:p>
            <a:pPr marR="0" lvl="0" indent="0" algn="ctr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</a:pPr>
            <a:r>
              <a:rPr lang="de-DE" sz="3000" b="1" cap="none" baseline="0" dirty="0">
                <a:solidFill>
                  <a:schemeClr val="bg1"/>
                </a:solidFill>
                <a:ea typeface="Geneva" pitchFamily="-128" charset="-128"/>
              </a:rPr>
              <a:t>Agenda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80750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494025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" y="441325"/>
            <a:ext cx="8769038" cy="4522858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BC03739-938B-4B70-881C-8A5793DC0CB1}" type="datetime1">
              <a:rPr lang="en-GB" smtClean="0"/>
              <a:t>01/09/2017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3198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04590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8" name="Objek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790949" y="663575"/>
            <a:ext cx="4372865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3182938" cy="4519612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F5E015F9-9726-4F96-83F5-976CBB449D8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90950" y="1563152"/>
            <a:ext cx="4378326" cy="1138773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5374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583902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8" name="Objekt 1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637857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930391" y="663575"/>
            <a:ext cx="1648460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D86D8F8-8CEB-4896-97E9-06B1E7DAECC7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930391" y="1573213"/>
            <a:ext cx="1648460" cy="1158875"/>
          </a:xfrm>
        </p:spPr>
        <p:txBody>
          <a:bodyPr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454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1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829423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13" name="Objekt 1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3" y="441325"/>
            <a:ext cx="877014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Picture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/>
              <a:t>Headline</a:t>
            </a:r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686ECE82-D77B-422E-B017-D4C00C609D99}" type="datetime1">
              <a:rPr lang="en-GB" smtClean="0"/>
              <a:t>01/09/2017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17972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16976581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31" name="Objekt 30" hidden="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6" name="Textfeld 26"/>
          <p:cNvSpPr txBox="1">
            <a:spLocks noChangeArrowheads="1"/>
          </p:cNvSpPr>
          <p:nvPr/>
        </p:nvSpPr>
        <p:spPr bwMode="gray">
          <a:xfrm>
            <a:off x="8273941" y="5003805"/>
            <a:ext cx="15869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l" defTabSz="685800"/>
            <a:fld id="{7D6EB20D-04D2-4A2D-94DA-2F197CC5CE85}" type="slidenum">
              <a:rPr lang="en-GB" sz="600" b="1" noProof="0" smtClean="0">
                <a:solidFill>
                  <a:schemeClr val="tx1"/>
                </a:solidFill>
              </a:rPr>
              <a:pPr algn="l" defTabSz="685800"/>
              <a:t>‹#›</a:t>
            </a:fld>
            <a:endParaRPr lang="en-GB" sz="600" b="1" noProof="0" dirty="0">
              <a:solidFill>
                <a:schemeClr val="tx1"/>
              </a:solidFill>
            </a:endParaRP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333EC8B-9046-4183-A510-B03C1D638B42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2" name="Titelplatzhalter 31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/>
              <a:t>Headline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9580801" y="1191"/>
            <a:ext cx="845185" cy="1524309"/>
            <a:chOff x="9580800" y="1588"/>
            <a:chExt cx="845185" cy="2032412"/>
          </a:xfrm>
        </p:grpSpPr>
        <p:sp>
          <p:nvSpPr>
            <p:cNvPr id="34" name="Rechteck 33"/>
            <p:cNvSpPr>
              <a:spLocks/>
            </p:cNvSpPr>
            <p:nvPr userDrawn="1"/>
          </p:nvSpPr>
          <p:spPr bwMode="gray">
            <a:xfrm>
              <a:off x="9580800" y="601670"/>
              <a:ext cx="845185" cy="232168"/>
            </a:xfrm>
            <a:prstGeom prst="rect">
              <a:avLst/>
            </a:prstGeom>
            <a:solidFill>
              <a:schemeClr val="accent3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R0 G152 B176</a:t>
              </a:r>
            </a:p>
          </p:txBody>
        </p:sp>
        <p:sp>
          <p:nvSpPr>
            <p:cNvPr id="35" name="Rechteck 34"/>
            <p:cNvSpPr/>
            <p:nvPr userDrawn="1"/>
          </p:nvSpPr>
          <p:spPr bwMode="gray">
            <a:xfrm>
              <a:off x="9580800" y="1501793"/>
              <a:ext cx="845185" cy="232168"/>
            </a:xfrm>
            <a:prstGeom prst="rect">
              <a:avLst/>
            </a:prstGeom>
            <a:solidFill>
              <a:schemeClr val="accent5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R204 G204 B204</a:t>
              </a:r>
            </a:p>
          </p:txBody>
        </p:sp>
        <p:sp>
          <p:nvSpPr>
            <p:cNvPr id="36" name="Rechteck 35"/>
            <p:cNvSpPr>
              <a:spLocks/>
            </p:cNvSpPr>
            <p:nvPr userDrawn="1"/>
          </p:nvSpPr>
          <p:spPr bwMode="gray">
            <a:xfrm>
              <a:off x="9580800" y="301629"/>
              <a:ext cx="845185" cy="232168"/>
            </a:xfrm>
            <a:prstGeom prst="rect">
              <a:avLst/>
            </a:prstGeom>
            <a:solidFill>
              <a:schemeClr val="accent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R0 G151 B217</a:t>
              </a:r>
            </a:p>
          </p:txBody>
        </p:sp>
        <p:sp>
          <p:nvSpPr>
            <p:cNvPr id="37" name="Rechteck 36"/>
            <p:cNvSpPr/>
            <p:nvPr userDrawn="1"/>
          </p:nvSpPr>
          <p:spPr bwMode="gray">
            <a:xfrm>
              <a:off x="9580800" y="1588"/>
              <a:ext cx="845185" cy="232168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R33 G62 B127</a:t>
              </a:r>
            </a:p>
          </p:txBody>
        </p:sp>
        <p:sp>
          <p:nvSpPr>
            <p:cNvPr id="38" name="Rechteck 37"/>
            <p:cNvSpPr/>
            <p:nvPr userDrawn="1"/>
          </p:nvSpPr>
          <p:spPr bwMode="gray">
            <a:xfrm>
              <a:off x="9580800" y="901711"/>
              <a:ext cx="845185" cy="232168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R77 G77 B77</a:t>
              </a:r>
            </a:p>
          </p:txBody>
        </p:sp>
        <p:sp>
          <p:nvSpPr>
            <p:cNvPr id="39" name="Rechteck 38"/>
            <p:cNvSpPr/>
            <p:nvPr userDrawn="1"/>
          </p:nvSpPr>
          <p:spPr bwMode="gray">
            <a:xfrm>
              <a:off x="9580800" y="1201752"/>
              <a:ext cx="845185" cy="232168"/>
            </a:xfrm>
            <a:prstGeom prst="rect">
              <a:avLst/>
            </a:prstGeom>
            <a:solidFill>
              <a:schemeClr val="accent4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bg1"/>
                  </a:solidFill>
                </a:rPr>
                <a:t>R166 G166 B166</a:t>
              </a:r>
            </a:p>
          </p:txBody>
        </p:sp>
        <p:sp>
          <p:nvSpPr>
            <p:cNvPr id="40" name="Rechteck 39"/>
            <p:cNvSpPr/>
            <p:nvPr userDrawn="1"/>
          </p:nvSpPr>
          <p:spPr bwMode="gray">
            <a:xfrm>
              <a:off x="9580800" y="1801832"/>
              <a:ext cx="845185" cy="232168"/>
            </a:xfrm>
            <a:prstGeom prst="rect">
              <a:avLst/>
            </a:prstGeom>
            <a:solidFill>
              <a:schemeClr val="accent6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>
                  <a:solidFill>
                    <a:schemeClr val="tx2"/>
                  </a:solidFill>
                </a:rPr>
                <a:t>R237 G237 B237</a:t>
              </a: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3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33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59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0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1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2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  <p:sp>
        <p:nvSpPr>
          <p:cNvPr id="63" name="Rectangle 92"/>
          <p:cNvSpPr>
            <a:spLocks noChangeArrowheads="1"/>
          </p:cNvSpPr>
          <p:nvPr/>
        </p:nvSpPr>
        <p:spPr bwMode="auto">
          <a:xfrm>
            <a:off x="8169275" y="5016634"/>
            <a:ext cx="68263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7" name="Textplatzhalter 66"/>
          <p:cNvSpPr>
            <a:spLocks noGrp="1"/>
          </p:cNvSpPr>
          <p:nvPr>
            <p:ph type="body" idx="1"/>
          </p:nvPr>
        </p:nvSpPr>
        <p:spPr>
          <a:xfrm>
            <a:off x="978102" y="1573213"/>
            <a:ext cx="7185713" cy="11664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5" name="Fußzeilenplatzhalter 2"/>
          <p:cNvSpPr txBox="1">
            <a:spLocks/>
          </p:cNvSpPr>
          <p:nvPr/>
        </p:nvSpPr>
        <p:spPr>
          <a:xfrm flipH="1">
            <a:off x="5772150" y="4996662"/>
            <a:ext cx="796958" cy="9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dirty="0">
                <a:solidFill>
                  <a:schemeClr val="tx1"/>
                </a:solidFill>
              </a:rPr>
              <a:t>CONFIDENTIAL</a:t>
            </a:r>
          </a:p>
        </p:txBody>
      </p:sp>
      <p:sp>
        <p:nvSpPr>
          <p:cNvPr id="66" name="Fußzeilenplatzhalter 2"/>
          <p:cNvSpPr txBox="1">
            <a:spLocks/>
          </p:cNvSpPr>
          <p:nvPr/>
        </p:nvSpPr>
        <p:spPr>
          <a:xfrm flipH="1">
            <a:off x="982663" y="5003805"/>
            <a:ext cx="157604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z="600" b="1" kern="1200" cap="all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GFT GROUP</a:t>
            </a:r>
            <a:endParaRPr lang="en-GB" b="1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-275113" y="-281940"/>
            <a:ext cx="9702165" cy="5739765"/>
            <a:chOff x="-275113" y="-281940"/>
            <a:chExt cx="9702165" cy="5739765"/>
          </a:xfrm>
        </p:grpSpPr>
        <p:cxnSp>
          <p:nvCxnSpPr>
            <p:cNvPr id="47" name="Gerade Verbindung 46"/>
            <p:cNvCxnSpPr/>
            <p:nvPr userDrawn="1"/>
          </p:nvCxnSpPr>
          <p:spPr bwMode="gray">
            <a:xfrm>
              <a:off x="97810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177681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>
              <a:off x="257553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>
              <a:off x="337424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417296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497167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 bwMode="gray">
            <a:xfrm>
              <a:off x="577039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 userDrawn="1"/>
          </p:nvCxnSpPr>
          <p:spPr bwMode="gray">
            <a:xfrm>
              <a:off x="656910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 bwMode="gray">
            <a:xfrm>
              <a:off x="736782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 bwMode="gray">
            <a:xfrm>
              <a:off x="816653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>
              <a:off x="186532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>
              <a:off x="8959057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uppieren 70"/>
            <p:cNvGrpSpPr/>
            <p:nvPr userDrawn="1"/>
          </p:nvGrpSpPr>
          <p:grpSpPr>
            <a:xfrm>
              <a:off x="186532" y="5290185"/>
              <a:ext cx="8772525" cy="167640"/>
              <a:chOff x="186532" y="-281940"/>
              <a:chExt cx="8772525" cy="708660"/>
            </a:xfrm>
          </p:grpSpPr>
          <p:cxnSp>
            <p:nvCxnSpPr>
              <p:cNvPr id="72" name="Gerade Verbindung 71"/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/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77"/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/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Gerade Verbindung 96"/>
            <p:cNvCxnSpPr/>
            <p:nvPr userDrawn="1"/>
          </p:nvCxnSpPr>
          <p:spPr bwMode="gray">
            <a:xfrm rot="16200000">
              <a:off x="-191293" y="355441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 rot="16200000">
              <a:off x="-191293" y="57975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 userDrawn="1"/>
          </p:nvCxnSpPr>
          <p:spPr bwMode="gray">
            <a:xfrm rot="16200000">
              <a:off x="-191293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 bwMode="gray">
            <a:xfrm rot="16200000">
              <a:off x="-191293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 bwMode="gray">
            <a:xfrm rot="16200000">
              <a:off x="9343232" y="3530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/>
            <p:cNvCxnSpPr/>
            <p:nvPr userDrawn="1"/>
          </p:nvCxnSpPr>
          <p:spPr bwMode="gray">
            <a:xfrm rot="16200000">
              <a:off x="9343232" y="80073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 bwMode="gray">
            <a:xfrm rot="16200000">
              <a:off x="9343232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 bwMode="gray">
            <a:xfrm rot="16200000">
              <a:off x="9343232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 bwMode="gray">
            <a:xfrm rot="16200000">
              <a:off x="-191293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 bwMode="gray">
            <a:xfrm rot="16200000">
              <a:off x="-191293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/>
            <p:cNvCxnSpPr/>
            <p:nvPr userDrawn="1"/>
          </p:nvCxnSpPr>
          <p:spPr bwMode="gray">
            <a:xfrm rot="16200000">
              <a:off x="-191293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 bwMode="gray">
            <a:xfrm rot="16200000">
              <a:off x="9343232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/>
            <p:cNvCxnSpPr/>
            <p:nvPr userDrawn="1"/>
          </p:nvCxnSpPr>
          <p:spPr bwMode="gray">
            <a:xfrm rot="16200000">
              <a:off x="9343232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 bwMode="gray">
            <a:xfrm rot="16200000">
              <a:off x="9343232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  <p:extLst>
      <p:ext uri="{BB962C8B-B14F-4D97-AF65-F5344CB8AC3E}">
        <p14:creationId xmlns:p14="http://schemas.microsoft.com/office/powerpoint/2010/main" val="12198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50" r:id="rId2"/>
    <p:sldLayoutId id="2147483689" r:id="rId3"/>
    <p:sldLayoutId id="2147483690" r:id="rId4"/>
    <p:sldLayoutId id="2147483681" r:id="rId5"/>
    <p:sldLayoutId id="2147483680" r:id="rId6"/>
    <p:sldLayoutId id="2147483665" r:id="rId7"/>
    <p:sldLayoutId id="2147483683" r:id="rId8"/>
    <p:sldLayoutId id="2147483686" r:id="rId9"/>
    <p:sldLayoutId id="2147483696" r:id="rId10"/>
    <p:sldLayoutId id="2147483697" r:id="rId11"/>
    <p:sldLayoutId id="2147483699" r:id="rId12"/>
    <p:sldLayoutId id="2147483687" r:id="rId13"/>
    <p:sldLayoutId id="2147483688" r:id="rId1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b="1" kern="1200" dirty="0">
          <a:solidFill>
            <a:schemeClr val="tx1"/>
          </a:solidFill>
          <a:latin typeface="+mn-lt"/>
          <a:ea typeface="Geneva" pitchFamily="-128" charset="-128"/>
          <a:cs typeface="+mj-cs"/>
        </a:defRPr>
      </a:lvl1pPr>
    </p:titleStyle>
    <p:bodyStyle>
      <a:lvl1pPr marL="17780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4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1pPr>
      <a:lvl2pPr marL="361950" marR="0" indent="-18415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2pPr>
      <a:lvl3pPr marL="5397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3pPr>
      <a:lvl4pPr marL="7175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4pPr>
      <a:lvl5pPr marL="8953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>
          <a:solidFill>
            <a:schemeClr val="tx1"/>
          </a:solidFill>
          <a:latin typeface="+mn-lt"/>
          <a:ea typeface="Geneva" pitchFamily="-12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00" userDrawn="1">
          <p15:clr>
            <a:srgbClr val="F26B43"/>
          </p15:clr>
        </p15:guide>
        <p15:guide id="2" pos="117" userDrawn="1">
          <p15:clr>
            <a:srgbClr val="F26B43"/>
          </p15:clr>
        </p15:guide>
        <p15:guide id="3" pos="5643" userDrawn="1">
          <p15:clr>
            <a:srgbClr val="F26B43"/>
          </p15:clr>
        </p15:guide>
        <p15:guide id="4" pos="615" userDrawn="1">
          <p15:clr>
            <a:srgbClr val="F26B43"/>
          </p15:clr>
        </p15:guide>
        <p15:guide id="5" pos="1119" userDrawn="1">
          <p15:clr>
            <a:srgbClr val="F26B43"/>
          </p15:clr>
        </p15:guide>
        <p15:guide id="6" pos="1622" userDrawn="1">
          <p15:clr>
            <a:srgbClr val="F26B43"/>
          </p15:clr>
        </p15:guide>
        <p15:guide id="7" pos="2124" userDrawn="1">
          <p15:clr>
            <a:srgbClr val="F26B43"/>
          </p15:clr>
        </p15:guide>
        <p15:guide id="8" pos="2628" userDrawn="1">
          <p15:clr>
            <a:srgbClr val="F26B43"/>
          </p15:clr>
        </p15:guide>
        <p15:guide id="9" pos="3132" userDrawn="1">
          <p15:clr>
            <a:srgbClr val="F26B43"/>
          </p15:clr>
        </p15:guide>
        <p15:guide id="10" pos="3635" userDrawn="1">
          <p15:clr>
            <a:srgbClr val="F26B43"/>
          </p15:clr>
        </p15:guide>
        <p15:guide id="11" pos="4137" userDrawn="1">
          <p15:clr>
            <a:srgbClr val="F26B43"/>
          </p15:clr>
        </p15:guide>
        <p15:guide id="12" pos="5144" userDrawn="1">
          <p15:clr>
            <a:srgbClr val="F26B43"/>
          </p15:clr>
        </p15:guide>
        <p15:guide id="13" pos="4640" userDrawn="1">
          <p15:clr>
            <a:srgbClr val="F26B43"/>
          </p15:clr>
        </p15:guide>
        <p15:guide id="14" orient="horz" pos="557" userDrawn="1">
          <p15:clr>
            <a:srgbClr val="F26B43"/>
          </p15:clr>
        </p15:guide>
        <p15:guide id="15" orient="horz" pos="276" userDrawn="1">
          <p15:clr>
            <a:srgbClr val="F26B43"/>
          </p15:clr>
        </p15:guide>
        <p15:guide id="16" orient="horz" pos="990" userDrawn="1">
          <p15:clr>
            <a:srgbClr val="F26B43"/>
          </p15:clr>
        </p15:guide>
        <p15:guide id="17" orient="horz" pos="2414" userDrawn="1">
          <p15:clr>
            <a:srgbClr val="F26B43"/>
          </p15:clr>
        </p15:guide>
        <p15:guide id="18" orient="horz" pos="3123" userDrawn="1">
          <p15:clr>
            <a:srgbClr val="F26B43"/>
          </p15:clr>
        </p15:guide>
        <p15:guide id="19" orient="horz" pos="4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hyperlink" Target="https://aws.amazon.com/pt/tool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4" Type="http://schemas.openxmlformats.org/officeDocument/2006/relationships/hyperlink" Target="https://aws.amazon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78102" y="2698750"/>
            <a:ext cx="7185713" cy="1329595"/>
          </a:xfrm>
        </p:spPr>
        <p:txBody>
          <a:bodyPr/>
          <a:lstStyle/>
          <a:p>
            <a:r>
              <a:rPr lang="de-DE" dirty="0"/>
              <a:t>Iniciando</a:t>
            </a:r>
            <a:br>
              <a:rPr lang="de-DE" dirty="0"/>
            </a:br>
            <a:r>
              <a:rPr lang="de-DE" dirty="0"/>
              <a:t>Power$hell =&gt; AWS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Bruno R. Savani	, </a:t>
            </a:r>
            <a:fld id="{97B746A9-829D-4556-8B99-7D5473FFBD99}" type="datetime1">
              <a:rPr lang="en-GB" smtClean="0"/>
              <a:pPr/>
              <a:t>01/09/2017</a:t>
            </a:fld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330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3C15B0-A0A8-4A5E-8D24-03EFCA5E1A60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de-DE" sz="4400" dirty="0" smtClean="0"/>
              <a:t>Mas qual Cloud utilizar?</a:t>
            </a:r>
            <a:endParaRPr lang="de-DE" sz="4400" dirty="0"/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978102" y="706663"/>
            <a:ext cx="7185713" cy="3447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54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j-cs"/>
              </a:defRPr>
            </a:lvl1pPr>
          </a:lstStyle>
          <a:p>
            <a:r>
              <a:rPr lang="pt-BR" sz="2800" dirty="0" smtClean="0"/>
              <a:t>1</a:t>
            </a:r>
            <a:r>
              <a:rPr lang="pt-BR" sz="2800" dirty="0"/>
              <a:t>. </a:t>
            </a:r>
            <a:r>
              <a:rPr lang="pt-BR" sz="2800" dirty="0" smtClean="0"/>
              <a:t>DevOps + Cloud</a:t>
            </a:r>
            <a:endParaRPr lang="pt-BR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05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DevOps – </a:t>
            </a:r>
            <a:r>
              <a:rPr lang="pt-BR" dirty="0" smtClean="0"/>
              <a:t>Infraestrutura</a:t>
            </a:r>
            <a:r>
              <a:rPr lang="en-GB" dirty="0" smtClean="0"/>
              <a:t> </a:t>
            </a:r>
            <a:r>
              <a:rPr lang="pt-BR" dirty="0" smtClean="0"/>
              <a:t>como</a:t>
            </a:r>
            <a:r>
              <a:rPr lang="en-GB" dirty="0" smtClean="0"/>
              <a:t> </a:t>
            </a:r>
            <a:r>
              <a:rPr lang="pt-BR" dirty="0" smtClean="0"/>
              <a:t>código</a:t>
            </a:r>
            <a:endParaRPr lang="pt-BR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6" name="AutoShape 4" descr="Resultado de imagem para AW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2" name="Picture 8" descr="Resultado de imagem para AZ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10" y="1967888"/>
            <a:ext cx="2304008" cy="172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1"/>
          <p:cNvSpPr/>
          <p:nvPr/>
        </p:nvSpPr>
        <p:spPr>
          <a:xfrm>
            <a:off x="4256779" y="2505826"/>
            <a:ext cx="1684635" cy="857570"/>
          </a:xfrm>
          <a:custGeom>
            <a:avLst/>
            <a:gdLst/>
            <a:ahLst/>
            <a:cxnLst/>
            <a:rect l="l" t="t" r="r" b="b"/>
            <a:pathLst>
              <a:path w="1684635" h="857570">
                <a:moveTo>
                  <a:pt x="0" y="0"/>
                </a:moveTo>
                <a:lnTo>
                  <a:pt x="1482016" y="0"/>
                </a:lnTo>
                <a:lnTo>
                  <a:pt x="1482016" y="226166"/>
                </a:lnTo>
                <a:lnTo>
                  <a:pt x="1684635" y="428785"/>
                </a:lnTo>
                <a:lnTo>
                  <a:pt x="1482016" y="631402"/>
                </a:lnTo>
                <a:lnTo>
                  <a:pt x="1482016" y="857570"/>
                </a:lnTo>
                <a:lnTo>
                  <a:pt x="0" y="85757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r>
              <a:rPr lang="de-DE" sz="1400" dirty="0" smtClean="0">
                <a:solidFill>
                  <a:schemeClr val="bg1"/>
                </a:solidFill>
              </a:rPr>
              <a:t>Possuem Módulo PowerShell ?</a:t>
            </a:r>
            <a:endParaRPr lang="en-GB" sz="1400" dirty="0" smtClean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04" y="2623571"/>
            <a:ext cx="627893" cy="622080"/>
          </a:xfrm>
          <a:prstGeom prst="rect">
            <a:avLst/>
          </a:prstGeom>
        </p:spPr>
      </p:pic>
      <p:pic>
        <p:nvPicPr>
          <p:cNvPr id="16396" name="Picture 12" descr="Imagem relacionad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5"/>
          <a:stretch/>
        </p:blipFill>
        <p:spPr bwMode="auto">
          <a:xfrm>
            <a:off x="929410" y="1379753"/>
            <a:ext cx="2225865" cy="114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Resultado de imagem para powershel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700" y="1505569"/>
            <a:ext cx="1121276" cy="112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Resultado de imagem para powershell google clou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02" y="3388538"/>
            <a:ext cx="1976773" cy="64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1537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3</a:t>
            </a:r>
            <a:r>
              <a:rPr lang="de-DE" dirty="0"/>
              <a:t>. Ferramentas </a:t>
            </a:r>
            <a:r>
              <a:rPr lang="de-DE" dirty="0" smtClean="0"/>
              <a:t>AWS</a:t>
            </a:r>
            <a:endParaRPr lang="pt-BR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6" name="AutoShape 4" descr="Resultado de imagem para AW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6" name="Picture 12" descr="Imagem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5"/>
          <a:stretch/>
        </p:blipFill>
        <p:spPr bwMode="auto">
          <a:xfrm>
            <a:off x="978102" y="1051373"/>
            <a:ext cx="6941397" cy="355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794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 </a:t>
            </a:r>
            <a:r>
              <a:rPr lang="de-DE" dirty="0"/>
              <a:t>Ferramentas </a:t>
            </a:r>
            <a:r>
              <a:rPr lang="de-DE" dirty="0" smtClean="0"/>
              <a:t>AWS - Canais</a:t>
            </a:r>
            <a:endParaRPr lang="de-DE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" b="108"/>
          <a:stretch>
            <a:fillRect/>
          </a:stretch>
        </p:blipFill>
        <p:spPr/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F5E015F9-9726-4F96-83F5-976CBB449D8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3790950" y="1563152"/>
            <a:ext cx="4378326" cy="1277273"/>
          </a:xfrm>
        </p:spPr>
        <p:txBody>
          <a:bodyPr/>
          <a:lstStyle/>
          <a:p>
            <a:pPr lvl="0"/>
            <a:r>
              <a:rPr lang="en-GB" dirty="0"/>
              <a:t>Web Console / APP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SDKs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CLI (Command Line Interface)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03" y="1939358"/>
            <a:ext cx="519814" cy="524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533" y="1408901"/>
            <a:ext cx="679975" cy="462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76" y="1343056"/>
            <a:ext cx="317741" cy="59429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438183" y="2521605"/>
            <a:ext cx="542896" cy="448262"/>
            <a:chOff x="3606697" y="2590971"/>
            <a:chExt cx="542896" cy="44826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697" y="2590971"/>
              <a:ext cx="542896" cy="448262"/>
            </a:xfrm>
            <a:prstGeom prst="rect">
              <a:avLst/>
            </a:prstGeom>
          </p:spPr>
        </p:pic>
        <p:cxnSp>
          <p:nvCxnSpPr>
            <p:cNvPr id="13" name="Gerader Verbinder 25"/>
            <p:cNvCxnSpPr/>
            <p:nvPr/>
          </p:nvCxnSpPr>
          <p:spPr>
            <a:xfrm>
              <a:off x="3719275" y="2693109"/>
              <a:ext cx="3177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25"/>
            <p:cNvCxnSpPr/>
            <p:nvPr/>
          </p:nvCxnSpPr>
          <p:spPr>
            <a:xfrm>
              <a:off x="3719275" y="2738304"/>
              <a:ext cx="3177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25"/>
            <p:cNvCxnSpPr/>
            <p:nvPr/>
          </p:nvCxnSpPr>
          <p:spPr>
            <a:xfrm>
              <a:off x="3719110" y="2781396"/>
              <a:ext cx="3177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25"/>
            <p:cNvCxnSpPr/>
            <p:nvPr/>
          </p:nvCxnSpPr>
          <p:spPr>
            <a:xfrm>
              <a:off x="3719110" y="2826591"/>
              <a:ext cx="3177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497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3. Ferramentas </a:t>
            </a:r>
            <a:r>
              <a:rPr lang="en-GB" dirty="0" smtClean="0"/>
              <a:t>AWS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6" name="Textplatzhalter 4"/>
          <p:cNvSpPr txBox="1">
            <a:spLocks/>
          </p:cNvSpPr>
          <p:nvPr/>
        </p:nvSpPr>
        <p:spPr>
          <a:xfrm>
            <a:off x="892752" y="1653315"/>
            <a:ext cx="4378326" cy="1277273"/>
          </a:xfrm>
          <a:prstGeom prst="rect">
            <a:avLst/>
          </a:prstGeom>
        </p:spPr>
        <p:txBody>
          <a:bodyPr/>
          <a:lstStyle>
            <a:lvl1pPr marL="17780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4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1pPr>
            <a:lvl2pPr marL="361950" marR="0" indent="-18415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2pPr>
            <a:lvl3pPr marL="5397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3pPr>
            <a:lvl4pPr marL="7175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smtClean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4pPr>
            <a:lvl5pPr marL="895350" marR="0" indent="-177800" algn="l" defTabSz="6858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 lang="de-DE" sz="1200" b="0" kern="1200" baseline="0">
                <a:solidFill>
                  <a:schemeClr val="tx1"/>
                </a:solidFill>
                <a:latin typeface="+mn-lt"/>
                <a:ea typeface="Geneva" pitchFamily="-128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 smtClean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99168"/>
              </p:ext>
            </p:extLst>
          </p:nvPr>
        </p:nvGraphicFramePr>
        <p:xfrm>
          <a:off x="892750" y="1653316"/>
          <a:ext cx="7271064" cy="25603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45725"/>
                <a:gridCol w="1905000"/>
                <a:gridCol w="1402573"/>
                <a:gridCol w="1817766"/>
              </a:tblGrid>
              <a:tr h="205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Web Console / APP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SDKs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CLI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 smtClean="0"/>
                        <a:t>(Command Line Interface)</a:t>
                      </a:r>
                    </a:p>
                  </a:txBody>
                  <a:tcPr/>
                </a:tc>
              </a:tr>
              <a:tr h="1210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/>
                        <a:t>Interface</a:t>
                      </a:r>
                      <a:r>
                        <a:rPr lang="pt-BR" sz="1400" baseline="0" dirty="0" smtClean="0"/>
                        <a:t> Amigável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121024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Redução de Riscos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21024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Execução Automática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21024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Reutilização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21024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Gerenciamento de Mudanças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  <a:tr h="121024">
                <a:tc>
                  <a:txBody>
                    <a:bodyPr/>
                    <a:lstStyle/>
                    <a:p>
                      <a:r>
                        <a:rPr lang="pt-BR" sz="1400" dirty="0" smtClean="0"/>
                        <a:t>Integração (código)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865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3. Ferramentas </a:t>
            </a:r>
            <a:r>
              <a:rPr lang="en-GB" dirty="0" smtClean="0"/>
              <a:t>AWS - </a:t>
            </a:r>
            <a:r>
              <a:rPr lang="en-GB" dirty="0" err="1" smtClean="0"/>
              <a:t>Serviços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78102" y="1573213"/>
            <a:ext cx="7191375" cy="2388346"/>
          </a:xfrm>
        </p:spPr>
        <p:txBody>
          <a:bodyPr/>
          <a:lstStyle/>
          <a:p>
            <a:r>
              <a:rPr lang="pt-BR" dirty="0" err="1" smtClean="0"/>
              <a:t>CloudFormation</a:t>
            </a:r>
            <a:endParaRPr lang="pt-BR" dirty="0" smtClean="0"/>
          </a:p>
          <a:p>
            <a:pPr marL="177800" lvl="1" indent="0">
              <a:buNone/>
            </a:pPr>
            <a:r>
              <a:rPr lang="pt-BR" dirty="0" smtClean="0"/>
              <a:t>Gerenciamento de Grupo de Recursos</a:t>
            </a:r>
          </a:p>
          <a:p>
            <a:pPr marL="177800" lvl="1" indent="0">
              <a:buNone/>
            </a:pPr>
            <a:endParaRPr lang="pt-BR" dirty="0"/>
          </a:p>
          <a:p>
            <a:r>
              <a:rPr lang="en-US" dirty="0" err="1" smtClean="0"/>
              <a:t>OpsWorks</a:t>
            </a:r>
            <a:r>
              <a:rPr lang="en-US" dirty="0" smtClean="0"/>
              <a:t> </a:t>
            </a:r>
            <a:r>
              <a:rPr lang="en-US" dirty="0"/>
              <a:t>for Chef </a:t>
            </a:r>
            <a:r>
              <a:rPr lang="en-US" dirty="0" smtClean="0"/>
              <a:t>Automate</a:t>
            </a:r>
          </a:p>
          <a:p>
            <a:pPr marL="177800" lvl="1" indent="0">
              <a:buNone/>
            </a:pPr>
            <a:r>
              <a:rPr lang="pt-BR" dirty="0" smtClean="0"/>
              <a:t>Servidor e ferramentas de automação</a:t>
            </a:r>
          </a:p>
          <a:p>
            <a:pPr marL="177800" lvl="1" indent="0">
              <a:buNone/>
            </a:pPr>
            <a:endParaRPr lang="en-US" dirty="0" smtClean="0"/>
          </a:p>
          <a:p>
            <a:r>
              <a:rPr lang="en-US" dirty="0" err="1" smtClean="0"/>
              <a:t>OpsWorks</a:t>
            </a:r>
            <a:r>
              <a:rPr lang="en-US" dirty="0" smtClean="0"/>
              <a:t> Stacks</a:t>
            </a:r>
          </a:p>
          <a:p>
            <a:pPr marL="177800" lvl="1" indent="0">
              <a:buNone/>
            </a:pPr>
            <a:r>
              <a:rPr lang="pt-BR" dirty="0" smtClean="0"/>
              <a:t>Gerenciar aplicações e servidores, automatização de tarefas pré-definidas ou alterações a níveis de tráfegos.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28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</a:t>
            </a:r>
            <a:r>
              <a:rPr lang="de-DE" dirty="0" smtClean="0"/>
              <a:t>. </a:t>
            </a:r>
            <a:r>
              <a:rPr lang="de-DE" dirty="0"/>
              <a:t>Preparando o Ambiente - PowerShell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2951577"/>
          </a:xfrm>
        </p:spPr>
        <p:txBody>
          <a:bodyPr/>
          <a:lstStyle/>
          <a:p>
            <a:r>
              <a:rPr lang="en-GB" dirty="0"/>
              <a:t>PowerShell 4.0 or earlier</a:t>
            </a:r>
          </a:p>
          <a:p>
            <a:pPr lvl="1"/>
            <a:r>
              <a:rPr lang="pt-BR" dirty="0" smtClean="0"/>
              <a:t>Atualize</a:t>
            </a:r>
            <a:r>
              <a:rPr lang="en-GB" dirty="0" smtClean="0"/>
              <a:t> </a:t>
            </a:r>
            <a:r>
              <a:rPr lang="en-GB" dirty="0"/>
              <a:t>para </a:t>
            </a:r>
            <a:r>
              <a:rPr lang="pt-BR" dirty="0" smtClean="0"/>
              <a:t>versão</a:t>
            </a:r>
            <a:r>
              <a:rPr lang="en-GB" dirty="0" smtClean="0"/>
              <a:t> </a:t>
            </a:r>
            <a:r>
              <a:rPr lang="en-GB" dirty="0"/>
              <a:t>5.0 </a:t>
            </a:r>
            <a:r>
              <a:rPr lang="pt-BR" dirty="0" smtClean="0"/>
              <a:t>utilizando</a:t>
            </a:r>
            <a:r>
              <a:rPr lang="en-GB" dirty="0" smtClean="0"/>
              <a:t> </a:t>
            </a:r>
            <a:r>
              <a:rPr lang="en-GB" dirty="0"/>
              <a:t>WMF (Windows Management Framework) </a:t>
            </a:r>
            <a:r>
              <a:rPr lang="pt-BR" dirty="0" smtClean="0"/>
              <a:t>ou</a:t>
            </a:r>
          </a:p>
          <a:p>
            <a:pPr lvl="1"/>
            <a:r>
              <a:rPr lang="en-GB" dirty="0" smtClean="0"/>
              <a:t>Download </a:t>
            </a:r>
            <a:r>
              <a:rPr lang="en-GB" dirty="0"/>
              <a:t>AWS </a:t>
            </a:r>
            <a:r>
              <a:rPr lang="pt-BR" dirty="0" smtClean="0"/>
              <a:t>msi</a:t>
            </a:r>
            <a:r>
              <a:rPr lang="en-GB" dirty="0" smtClean="0"/>
              <a:t> </a:t>
            </a:r>
            <a:r>
              <a:rPr lang="en-GB" dirty="0"/>
              <a:t>Installer</a:t>
            </a:r>
          </a:p>
          <a:p>
            <a:pPr lvl="2"/>
            <a:r>
              <a:rPr lang="en-GB" dirty="0">
                <a:hlinkClick r:id="rId4"/>
              </a:rPr>
              <a:t>https://aws.amazon.com/pt/tools/</a:t>
            </a:r>
            <a:endParaRPr lang="en-GB" dirty="0"/>
          </a:p>
          <a:p>
            <a:pPr lvl="2"/>
            <a:endParaRPr lang="en-GB" dirty="0"/>
          </a:p>
          <a:p>
            <a:r>
              <a:rPr lang="en-GB" dirty="0"/>
              <a:t>PowerShell 5.0 or higher</a:t>
            </a:r>
          </a:p>
          <a:p>
            <a:pPr lvl="1"/>
            <a:r>
              <a:rPr lang="pt-BR" altLang="pt-BR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Install-Package -Name AWSPowerShell</a:t>
            </a:r>
            <a:endParaRPr lang="en-GB" dirty="0"/>
          </a:p>
          <a:p>
            <a:endParaRPr lang="en-GB" dirty="0"/>
          </a:p>
          <a:p>
            <a:r>
              <a:rPr lang="en-GB" dirty="0"/>
              <a:t>PowerShell Core</a:t>
            </a:r>
          </a:p>
          <a:p>
            <a:pPr lvl="1"/>
            <a:r>
              <a:rPr lang="pt-BR" altLang="pt-BR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Install-Package -Name AWSPowerShell.NetCore </a:t>
            </a:r>
          </a:p>
          <a:p>
            <a:pPr marL="361950" lvl="2" indent="0">
              <a:buNone/>
            </a:pPr>
            <a:endParaRPr lang="en-GB" dirty="0"/>
          </a:p>
          <a:p>
            <a:pPr lvl="2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510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</a:t>
            </a:r>
            <a:r>
              <a:rPr lang="de-DE" dirty="0" smtClean="0"/>
              <a:t>. </a:t>
            </a:r>
            <a:r>
              <a:rPr lang="de-DE" dirty="0"/>
              <a:t>Preparando o Ambiente – AWS Module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437317"/>
          </a:xfrm>
        </p:spPr>
        <p:txBody>
          <a:bodyPr/>
          <a:lstStyle/>
          <a:p>
            <a:pPr lvl="0"/>
            <a:r>
              <a:rPr lang="pt-BR" dirty="0" smtClean="0"/>
              <a:t>Permissão</a:t>
            </a:r>
            <a:r>
              <a:rPr lang="en-GB" dirty="0" smtClean="0"/>
              <a:t> </a:t>
            </a:r>
            <a:r>
              <a:rPr lang="en-GB" dirty="0"/>
              <a:t>para </a:t>
            </a:r>
            <a:r>
              <a:rPr lang="pt-BR" dirty="0" smtClean="0"/>
              <a:t>execução</a:t>
            </a:r>
            <a:r>
              <a:rPr lang="en-GB" dirty="0" smtClean="0"/>
              <a:t> </a:t>
            </a:r>
            <a:r>
              <a:rPr lang="en-GB" dirty="0"/>
              <a:t>de Script</a:t>
            </a:r>
          </a:p>
          <a:p>
            <a:pPr lvl="1"/>
            <a:r>
              <a:rPr lang="pt-BR" altLang="pt-BR" dirty="0"/>
              <a:t>Abrir como Administrador</a:t>
            </a:r>
          </a:p>
          <a:p>
            <a:pPr lvl="1"/>
            <a:r>
              <a:rPr lang="en-US" dirty="0"/>
              <a:t>Execute o commando: </a:t>
            </a:r>
            <a:r>
              <a:rPr lang="en-US" dirty="0" smtClean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</a:t>
            </a:r>
            <a:r>
              <a:rPr lang="pt-BR" dirty="0" smtClean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ExecutionPolicy</a:t>
            </a:r>
            <a:r>
              <a:rPr lang="en-US" dirty="0" smtClean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RemoteSigned</a:t>
            </a:r>
          </a:p>
          <a:p>
            <a:pPr marL="177800" lvl="1" indent="0">
              <a:buNone/>
            </a:pPr>
            <a:endParaRPr lang="en-GB" dirty="0"/>
          </a:p>
          <a:p>
            <a:pPr lvl="0"/>
            <a:r>
              <a:rPr lang="pt-BR" dirty="0" smtClean="0"/>
              <a:t>Importando</a:t>
            </a:r>
            <a:r>
              <a:rPr lang="en-GB" dirty="0" smtClean="0"/>
              <a:t> </a:t>
            </a:r>
            <a:r>
              <a:rPr lang="pt-BR" dirty="0" smtClean="0"/>
              <a:t>módulo</a:t>
            </a:r>
          </a:p>
          <a:p>
            <a:pPr lvl="1"/>
            <a:r>
              <a:rPr lang="pt-BR" altLang="pt-BR" dirty="0" smtClean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Import-Module </a:t>
            </a:r>
            <a:r>
              <a:rPr lang="pt-BR" altLang="pt-BR" dirty="0">
                <a:solidFill>
                  <a:srgbClr val="4444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AWSPowerShell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0808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3C15B0-A0A8-4A5E-8D24-03EFCA5E1A60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de-DE" sz="4400" dirty="0"/>
              <a:t>Será que funcionou?</a:t>
            </a:r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978102" y="706663"/>
            <a:ext cx="7185713" cy="3447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54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j-cs"/>
              </a:defRPr>
            </a:lvl1pPr>
          </a:lstStyle>
          <a:p>
            <a:r>
              <a:rPr lang="pt-BR" sz="2800" dirty="0"/>
              <a:t>4</a:t>
            </a:r>
            <a:r>
              <a:rPr lang="pt-BR" sz="2800" dirty="0" smtClean="0"/>
              <a:t>. </a:t>
            </a:r>
            <a:r>
              <a:rPr lang="pt-BR" sz="2800" dirty="0"/>
              <a:t>Preparando o Ambiente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928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3C15B0-A0A8-4A5E-8D24-03EFCA5E1A60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de-DE" sz="4400" dirty="0"/>
              <a:t>Mas como acesso a AWS?</a:t>
            </a:r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978102" y="706663"/>
            <a:ext cx="7185713" cy="3447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54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j-cs"/>
              </a:defRPr>
            </a:lvl1pPr>
          </a:lstStyle>
          <a:p>
            <a:r>
              <a:rPr lang="pt-BR" sz="2800" dirty="0"/>
              <a:t>5</a:t>
            </a:r>
            <a:r>
              <a:rPr lang="pt-BR" sz="2800" dirty="0" smtClean="0"/>
              <a:t>. </a:t>
            </a:r>
            <a:r>
              <a:rPr lang="de-DE" sz="2800" dirty="0"/>
              <a:t>Acessando a AWS</a:t>
            </a:r>
            <a:endParaRPr lang="pt-BR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36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75C71285-9A25-42C0-9692-59914EE605FA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64297" y="883656"/>
            <a:ext cx="6804977" cy="3724096"/>
          </a:xfrm>
        </p:spPr>
        <p:txBody>
          <a:bodyPr/>
          <a:lstStyle/>
          <a:p>
            <a:r>
              <a:rPr lang="de-DE" dirty="0" smtClean="0"/>
              <a:t>Problemas</a:t>
            </a:r>
          </a:p>
          <a:p>
            <a:r>
              <a:rPr lang="de-DE" dirty="0" smtClean="0"/>
              <a:t>DevOps</a:t>
            </a:r>
          </a:p>
          <a:p>
            <a:r>
              <a:rPr lang="de-DE" dirty="0" smtClean="0"/>
              <a:t>Ferramentas </a:t>
            </a:r>
            <a:r>
              <a:rPr lang="de-DE" dirty="0"/>
              <a:t>AWS</a:t>
            </a:r>
          </a:p>
          <a:p>
            <a:r>
              <a:rPr lang="de-DE" dirty="0"/>
              <a:t>Preparando o Ambiente</a:t>
            </a:r>
          </a:p>
          <a:p>
            <a:r>
              <a:rPr lang="de-DE" dirty="0"/>
              <a:t>Acessando AWS</a:t>
            </a:r>
          </a:p>
          <a:p>
            <a:r>
              <a:rPr lang="de-DE" dirty="0"/>
              <a:t>Utilizando Serviços da AWS</a:t>
            </a:r>
          </a:p>
          <a:p>
            <a:r>
              <a:rPr lang="de-DE" dirty="0" smtClean="0"/>
              <a:t>Exemplos</a:t>
            </a:r>
          </a:p>
          <a:p>
            <a:r>
              <a:rPr lang="de-DE" dirty="0" smtClean="0"/>
              <a:t>Benefícios</a:t>
            </a:r>
            <a:endParaRPr lang="de-DE" dirty="0"/>
          </a:p>
          <a:p>
            <a:r>
              <a:rPr lang="de-DE" dirty="0"/>
              <a:t>Perguntas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712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</a:t>
            </a:r>
            <a:r>
              <a:rPr lang="de-DE" dirty="0" smtClean="0"/>
              <a:t>. </a:t>
            </a:r>
            <a:r>
              <a:rPr lang="de-DE" dirty="0"/>
              <a:t>Acessando a AWS – Criando Conta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165" y="1631673"/>
            <a:ext cx="3353525" cy="22558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8377" y="3887516"/>
            <a:ext cx="4991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https://console.aws.amazon.com/console/home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3374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</a:t>
            </a:r>
            <a:r>
              <a:rPr lang="de-DE" dirty="0" smtClean="0"/>
              <a:t>. </a:t>
            </a:r>
            <a:r>
              <a:rPr lang="de-DE" dirty="0"/>
              <a:t>Acessando a AWS – Usando Profile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3167021"/>
          </a:xfrm>
        </p:spPr>
        <p:txBody>
          <a:bodyPr/>
          <a:lstStyle/>
          <a:p>
            <a:pPr lvl="0"/>
            <a:r>
              <a:rPr lang="pt-BR" dirty="0" smtClean="0"/>
              <a:t>Criando</a:t>
            </a:r>
            <a:r>
              <a:rPr lang="en-GB" dirty="0" smtClean="0"/>
              <a:t> </a:t>
            </a:r>
            <a:r>
              <a:rPr lang="en-GB" dirty="0"/>
              <a:t>Profile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Set-</a:t>
            </a:r>
            <a:r>
              <a:rPr lang="pt-BR" dirty="0" smtClean="0">
                <a:solidFill>
                  <a:srgbClr val="00B050"/>
                </a:solidFill>
              </a:rPr>
              <a:t>AWSCredential</a:t>
            </a:r>
            <a:r>
              <a:rPr lang="en-US" dirty="0" smtClean="0"/>
              <a:t> </a:t>
            </a:r>
            <a:r>
              <a:rPr lang="en-US" dirty="0"/>
              <a:t>-AccessKey </a:t>
            </a:r>
            <a:r>
              <a:rPr lang="en-US" dirty="0">
                <a:solidFill>
                  <a:srgbClr val="FF0000"/>
                </a:solidFill>
              </a:rPr>
              <a:t>AK</a:t>
            </a:r>
            <a:r>
              <a:rPr lang="en-US" dirty="0"/>
              <a:t> -SecretKey </a:t>
            </a:r>
            <a:r>
              <a:rPr lang="en-US" dirty="0">
                <a:solidFill>
                  <a:srgbClr val="FF0000"/>
                </a:solidFill>
              </a:rPr>
              <a:t>SC</a:t>
            </a:r>
            <a:r>
              <a:rPr lang="en-US" dirty="0"/>
              <a:t> -StoreAs </a:t>
            </a:r>
            <a:r>
              <a:rPr lang="en-US" dirty="0">
                <a:solidFill>
                  <a:srgbClr val="FF0000"/>
                </a:solidFill>
              </a:rPr>
              <a:t>myProfileName</a:t>
            </a:r>
          </a:p>
          <a:p>
            <a:pPr marL="177800" lvl="1" indent="0">
              <a:buNone/>
            </a:pPr>
            <a:endParaRPr lang="en-US" dirty="0"/>
          </a:p>
          <a:p>
            <a:r>
              <a:rPr lang="pt-BR" dirty="0"/>
              <a:t>Usando Profile</a:t>
            </a:r>
          </a:p>
          <a:p>
            <a:pPr lvl="1"/>
            <a:r>
              <a:rPr lang="pt-BR" dirty="0"/>
              <a:t>Powershell Default Inicialize:</a:t>
            </a:r>
            <a:endParaRPr lang="en-US" dirty="0"/>
          </a:p>
          <a:p>
            <a:pPr lvl="2"/>
            <a:r>
              <a:rPr lang="en-US" dirty="0">
                <a:solidFill>
                  <a:srgbClr val="00B050"/>
                </a:solidFill>
              </a:rPr>
              <a:t>Initialize-AWSDefaultConfiguration</a:t>
            </a:r>
            <a:r>
              <a:rPr lang="en-US" dirty="0"/>
              <a:t> -ProfileName </a:t>
            </a:r>
            <a:r>
              <a:rPr lang="en-US" dirty="0">
                <a:solidFill>
                  <a:srgbClr val="FF0000"/>
                </a:solidFill>
              </a:rPr>
              <a:t>myProfileName </a:t>
            </a:r>
            <a:r>
              <a:rPr lang="en-US" dirty="0"/>
              <a:t>-Region </a:t>
            </a:r>
            <a:r>
              <a:rPr lang="en-US" dirty="0">
                <a:solidFill>
                  <a:srgbClr val="FF0000"/>
                </a:solidFill>
              </a:rPr>
              <a:t>us-west-2 </a:t>
            </a:r>
          </a:p>
          <a:p>
            <a:pPr lvl="1"/>
            <a:r>
              <a:rPr lang="en-GB" dirty="0"/>
              <a:t>Session</a:t>
            </a:r>
          </a:p>
          <a:p>
            <a:pPr lvl="2"/>
            <a:r>
              <a:rPr lang="en-GB" dirty="0">
                <a:solidFill>
                  <a:srgbClr val="00B050"/>
                </a:solidFill>
              </a:rPr>
              <a:t>Set-AWSCredential</a:t>
            </a:r>
            <a:r>
              <a:rPr lang="en-GB" dirty="0"/>
              <a:t> -ProfileName </a:t>
            </a:r>
            <a:r>
              <a:rPr lang="en-US" dirty="0">
                <a:solidFill>
                  <a:srgbClr val="FF0000"/>
                </a:solidFill>
              </a:rPr>
              <a:t>myProfileName</a:t>
            </a:r>
          </a:p>
          <a:p>
            <a:pPr lvl="1"/>
            <a:r>
              <a:rPr lang="pt-BR" dirty="0"/>
              <a:t>Comando</a:t>
            </a:r>
          </a:p>
          <a:p>
            <a:pPr lvl="2"/>
            <a:r>
              <a:rPr lang="en-US" dirty="0"/>
              <a:t> Get-EC2Instance -ProfileName </a:t>
            </a:r>
            <a:r>
              <a:rPr lang="en-US" dirty="0">
                <a:solidFill>
                  <a:srgbClr val="FF0000"/>
                </a:solidFill>
              </a:rPr>
              <a:t>myProfileName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GB" dirty="0"/>
              <a:t>Listando Profiles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Get-AWSCredential</a:t>
            </a:r>
            <a:r>
              <a:rPr lang="en-US" dirty="0"/>
              <a:t> -ListProfileDetail  (</a:t>
            </a:r>
            <a:r>
              <a:rPr lang="en-US" sz="1000" dirty="0"/>
              <a:t>C:\Users\[user]\AppData\Local\AWSToolkit\RegisteredAccounts.json</a:t>
            </a:r>
            <a:r>
              <a:rPr lang="en-US" dirty="0"/>
              <a:t>)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111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</a:t>
            </a:r>
            <a:r>
              <a:rPr lang="de-DE" dirty="0" smtClean="0"/>
              <a:t>. </a:t>
            </a:r>
            <a:r>
              <a:rPr lang="de-DE" dirty="0"/>
              <a:t>Acessando a AWS – Sem Profile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194173"/>
          </a:xfrm>
        </p:spPr>
        <p:txBody>
          <a:bodyPr/>
          <a:lstStyle/>
          <a:p>
            <a:pPr lvl="0"/>
            <a:r>
              <a:rPr lang="en-GB" dirty="0"/>
              <a:t>Session</a:t>
            </a:r>
          </a:p>
          <a:p>
            <a:pPr lvl="1"/>
            <a:r>
              <a:rPr lang="en-US" dirty="0"/>
              <a:t>Set-AWSCredential -AccessKey </a:t>
            </a:r>
            <a:r>
              <a:rPr lang="en-US" dirty="0">
                <a:solidFill>
                  <a:srgbClr val="FF0000"/>
                </a:solidFill>
              </a:rPr>
              <a:t>AK</a:t>
            </a:r>
            <a:r>
              <a:rPr lang="en-US" dirty="0"/>
              <a:t> -SecretKey </a:t>
            </a:r>
            <a:r>
              <a:rPr lang="en-US" dirty="0">
                <a:solidFill>
                  <a:srgbClr val="FF0000"/>
                </a:solidFill>
              </a:rPr>
              <a:t>SK</a:t>
            </a:r>
          </a:p>
          <a:p>
            <a:pPr marL="177800" lvl="1" indent="0">
              <a:buNone/>
            </a:pPr>
            <a:endParaRPr lang="en-US" dirty="0"/>
          </a:p>
          <a:p>
            <a:r>
              <a:rPr lang="pt-BR" dirty="0"/>
              <a:t>Comando</a:t>
            </a:r>
          </a:p>
          <a:p>
            <a:pPr lvl="1"/>
            <a:r>
              <a:rPr lang="en-US" dirty="0"/>
              <a:t>Get-EC2Instance -AccessKey </a:t>
            </a:r>
            <a:r>
              <a:rPr lang="en-US" dirty="0">
                <a:solidFill>
                  <a:srgbClr val="FF0000"/>
                </a:solidFill>
              </a:rPr>
              <a:t>AK</a:t>
            </a:r>
            <a:r>
              <a:rPr lang="en-US" dirty="0"/>
              <a:t> -SecretKey </a:t>
            </a:r>
            <a:r>
              <a:rPr lang="en-US" dirty="0">
                <a:solidFill>
                  <a:srgbClr val="FF0000"/>
                </a:solidFill>
              </a:rPr>
              <a:t>SK</a:t>
            </a:r>
          </a:p>
        </p:txBody>
      </p:sp>
      <p:sp>
        <p:nvSpPr>
          <p:cNvPr id="6" name="Rechteck 11"/>
          <p:cNvSpPr>
            <a:spLocks/>
          </p:cNvSpPr>
          <p:nvPr/>
        </p:nvSpPr>
        <p:spPr bwMode="gray">
          <a:xfrm>
            <a:off x="789496" y="4471488"/>
            <a:ext cx="295065" cy="295065"/>
          </a:xfrm>
          <a:prstGeom prst="ellipse">
            <a:avLst/>
          </a:prstGeom>
          <a:solidFill>
            <a:srgbClr val="FDC800"/>
          </a:solidFill>
          <a:ln w="508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2186" y="4534382"/>
            <a:ext cx="639437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100" dirty="0" smtClean="0"/>
              <a:t>A </a:t>
            </a:r>
            <a:r>
              <a:rPr lang="pt-BR" sz="1100" dirty="0"/>
              <a:t>utilização de profile </a:t>
            </a:r>
            <a:r>
              <a:rPr lang="pt-BR" sz="1100" dirty="0" smtClean="0"/>
              <a:t>é </a:t>
            </a:r>
            <a:r>
              <a:rPr lang="pt-BR" sz="1100" dirty="0"/>
              <a:t>altamente </a:t>
            </a:r>
            <a:r>
              <a:rPr lang="pt-BR" sz="1100" dirty="0" smtClean="0"/>
              <a:t>recomendada </a:t>
            </a:r>
            <a:r>
              <a:rPr lang="pt-BR" sz="1100" dirty="0"/>
              <a:t>pela </a:t>
            </a:r>
            <a:r>
              <a:rPr lang="pt-BR" sz="1100" dirty="0" smtClean="0"/>
              <a:t>AWS, </a:t>
            </a:r>
            <a:r>
              <a:rPr lang="pt-BR" sz="1100" dirty="0"/>
              <a:t>pois </a:t>
            </a:r>
            <a:r>
              <a:rPr lang="pt-BR" sz="1100" dirty="0" smtClean="0"/>
              <a:t>esta </a:t>
            </a:r>
            <a:r>
              <a:rPr lang="pt-BR" sz="1100" dirty="0"/>
              <a:t>diminui a exposição das chaves.</a:t>
            </a:r>
            <a:endParaRPr 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4437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3C15B0-A0A8-4A5E-8D24-03EFCA5E1A60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78102" y="3006506"/>
            <a:ext cx="7185713" cy="984885"/>
          </a:xfrm>
        </p:spPr>
        <p:txBody>
          <a:bodyPr/>
          <a:lstStyle/>
          <a:p>
            <a:r>
              <a:rPr lang="de-DE" sz="4000" dirty="0"/>
              <a:t>Devo realmente me </a:t>
            </a:r>
            <a:r>
              <a:rPr lang="de-DE" sz="3600" dirty="0"/>
              <a:t>preocupar</a:t>
            </a:r>
            <a:r>
              <a:rPr lang="de-DE" sz="4000" dirty="0"/>
              <a:t> com boas práticas?</a:t>
            </a:r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978102" y="706663"/>
            <a:ext cx="7185713" cy="3447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54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j-cs"/>
              </a:defRPr>
            </a:lvl1pPr>
          </a:lstStyle>
          <a:p>
            <a:r>
              <a:rPr lang="pt-BR" sz="2800" dirty="0"/>
              <a:t>5</a:t>
            </a:r>
            <a:r>
              <a:rPr lang="pt-BR" sz="2800" dirty="0" smtClean="0"/>
              <a:t>. </a:t>
            </a:r>
            <a:r>
              <a:rPr lang="de-DE" sz="2800" dirty="0"/>
              <a:t>Acessando a AWS</a:t>
            </a:r>
            <a:endParaRPr lang="pt-BR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6010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/>
              <a:t>5</a:t>
            </a:r>
            <a:r>
              <a:rPr lang="de-DE" dirty="0" smtClean="0"/>
              <a:t>. Acessando a AWS – Boas Práticas?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01" y="1610455"/>
            <a:ext cx="6336557" cy="3142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0407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3C15B0-A0A8-4A5E-8D24-03EFCA5E1A60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78102" y="3006507"/>
            <a:ext cx="7185713" cy="984885"/>
          </a:xfrm>
        </p:spPr>
        <p:txBody>
          <a:bodyPr/>
          <a:lstStyle/>
          <a:p>
            <a:r>
              <a:rPr lang="de-DE" sz="4000" dirty="0" smtClean="0"/>
              <a:t>Aprendi a logar, mas e agora?</a:t>
            </a:r>
            <a:endParaRPr lang="de-DE" sz="4000" dirty="0"/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978102" y="706663"/>
            <a:ext cx="7185713" cy="3447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54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j-cs"/>
              </a:defRPr>
            </a:lvl1pPr>
          </a:lstStyle>
          <a:p>
            <a:r>
              <a:rPr lang="pt-BR" sz="2800" dirty="0"/>
              <a:t>5</a:t>
            </a:r>
            <a:r>
              <a:rPr lang="pt-BR" sz="2800" dirty="0" smtClean="0"/>
              <a:t>. </a:t>
            </a:r>
            <a:r>
              <a:rPr lang="de-DE" sz="2800" dirty="0"/>
              <a:t>Utilizando Serviços da AWS</a:t>
            </a:r>
            <a:endParaRPr lang="pt-BR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8786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581698"/>
          </a:xfrm>
        </p:spPr>
        <p:txBody>
          <a:bodyPr/>
          <a:lstStyle/>
          <a:p>
            <a:r>
              <a:rPr lang="de-DE" dirty="0"/>
              <a:t>6. Utilizando Serviços da </a:t>
            </a:r>
            <a:r>
              <a:rPr lang="de-DE" dirty="0" smtClean="0"/>
              <a:t>AWS</a:t>
            </a:r>
            <a:r>
              <a:rPr lang="de-DE" dirty="0"/>
              <a:t/>
            </a:r>
            <a:br>
              <a:rPr lang="de-DE" dirty="0"/>
            </a:br>
            <a:r>
              <a:rPr lang="de-DE" sz="1400" dirty="0"/>
              <a:t>Como?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46501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Conheça os Serviços AWS;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Leia sobre as Boas Práticas AWS;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Entenda a estrutura do módulo PowerShell</a:t>
            </a:r>
          </a:p>
          <a:p>
            <a:pPr marL="527050" lvl="1" indent="-342900"/>
            <a:r>
              <a:rPr lang="pt-BR" dirty="0"/>
              <a:t>“</a:t>
            </a:r>
            <a:r>
              <a:rPr lang="pt-BR" dirty="0">
                <a:solidFill>
                  <a:srgbClr val="FF0000"/>
                </a:solidFill>
              </a:rPr>
              <a:t>Comando</a:t>
            </a:r>
            <a:r>
              <a:rPr lang="pt-BR" dirty="0"/>
              <a:t>-</a:t>
            </a:r>
            <a:r>
              <a:rPr lang="pt-BR" dirty="0">
                <a:solidFill>
                  <a:srgbClr val="00B050"/>
                </a:solidFill>
              </a:rPr>
              <a:t>Serviço</a:t>
            </a:r>
            <a:r>
              <a:rPr lang="pt-BR" dirty="0">
                <a:solidFill>
                  <a:srgbClr val="002060"/>
                </a:solidFill>
              </a:rPr>
              <a:t>Componente</a:t>
            </a:r>
            <a:r>
              <a:rPr lang="pt-BR" dirty="0"/>
              <a:t>”</a:t>
            </a:r>
          </a:p>
          <a:p>
            <a:pPr marL="527050" lvl="1" indent="-342900"/>
            <a:r>
              <a:rPr lang="pt-BR" dirty="0"/>
              <a:t>Ex: </a:t>
            </a:r>
            <a:r>
              <a:rPr lang="pt-BR" dirty="0">
                <a:solidFill>
                  <a:srgbClr val="FF0000"/>
                </a:solidFill>
              </a:rPr>
              <a:t>New</a:t>
            </a:r>
            <a:r>
              <a:rPr lang="pt-BR" dirty="0"/>
              <a:t>-</a:t>
            </a:r>
            <a:r>
              <a:rPr lang="pt-BR" dirty="0">
                <a:solidFill>
                  <a:srgbClr val="00B050"/>
                </a:solidFill>
              </a:rPr>
              <a:t>EB</a:t>
            </a:r>
            <a:r>
              <a:rPr lang="pt-BR" dirty="0">
                <a:solidFill>
                  <a:srgbClr val="002060"/>
                </a:solidFill>
              </a:rPr>
              <a:t>Application</a:t>
            </a:r>
          </a:p>
          <a:p>
            <a:pPr marL="361950" lvl="2" indent="0">
              <a:buNone/>
            </a:pPr>
            <a:r>
              <a:rPr lang="pt-BR" dirty="0">
                <a:solidFill>
                  <a:srgbClr val="002060"/>
                </a:solidFill>
              </a:rPr>
              <a:t>	   </a:t>
            </a:r>
            <a:r>
              <a:rPr lang="pt-BR" dirty="0" err="1" smtClean="0">
                <a:solidFill>
                  <a:srgbClr val="FF0000"/>
                </a:solidFill>
              </a:rPr>
              <a:t>Get</a:t>
            </a:r>
            <a:r>
              <a:rPr lang="pt-BR" dirty="0" err="1" smtClean="0">
                <a:solidFill>
                  <a:srgbClr val="002060"/>
                </a:solidFill>
              </a:rPr>
              <a:t>-</a:t>
            </a:r>
            <a:r>
              <a:rPr lang="pt-BR" dirty="0" err="1" smtClean="0">
                <a:solidFill>
                  <a:srgbClr val="00B050"/>
                </a:solidFill>
              </a:rPr>
              <a:t>RDSDB</a:t>
            </a:r>
            <a:r>
              <a:rPr lang="pt-BR" dirty="0" err="1" smtClean="0">
                <a:solidFill>
                  <a:srgbClr val="002060"/>
                </a:solidFill>
              </a:rPr>
              <a:t>Instance</a:t>
            </a:r>
            <a:endParaRPr lang="pt-BR" dirty="0" smtClean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6311" y="3836351"/>
            <a:ext cx="7269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http://docs.aws.amazon.com/powershell/latest/reference/Index.html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5078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3C15B0-A0A8-4A5E-8D24-03EFCA5E1A60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78102" y="3006505"/>
            <a:ext cx="7185713" cy="984885"/>
          </a:xfrm>
        </p:spPr>
        <p:txBody>
          <a:bodyPr/>
          <a:lstStyle/>
          <a:p>
            <a:r>
              <a:rPr lang="de-DE" sz="4000" dirty="0"/>
              <a:t>Chega de </a:t>
            </a:r>
            <a:r>
              <a:rPr lang="de-DE" sz="4000" dirty="0" smtClean="0"/>
              <a:t>bla bla bla, </a:t>
            </a:r>
            <a:r>
              <a:rPr lang="de-DE" sz="4000" dirty="0"/>
              <a:t>quero ver se funciona!</a:t>
            </a:r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978102" y="706663"/>
            <a:ext cx="7185713" cy="3447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54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j-cs"/>
              </a:defRPr>
            </a:lvl1pPr>
          </a:lstStyle>
          <a:p>
            <a:r>
              <a:rPr lang="pt-BR" sz="2800" dirty="0"/>
              <a:t>7</a:t>
            </a:r>
            <a:r>
              <a:rPr lang="pt-BR" sz="2800" dirty="0" smtClean="0"/>
              <a:t>. </a:t>
            </a:r>
            <a:r>
              <a:rPr lang="de-DE" sz="2800" dirty="0"/>
              <a:t>Exemplos</a:t>
            </a:r>
            <a:endParaRPr lang="pt-BR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0594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 Exemplo: Passo a Passo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818959"/>
          </a:xfrm>
        </p:spPr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pt-BR" dirty="0" err="1" smtClean="0"/>
              <a:t>Buildar</a:t>
            </a:r>
            <a:r>
              <a:rPr lang="pt-BR" dirty="0" smtClean="0"/>
              <a:t> a aplicação;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dirty="0" smtClean="0"/>
              <a:t>Criar </a:t>
            </a:r>
            <a:r>
              <a:rPr lang="en-US" dirty="0" smtClean="0"/>
              <a:t>Elastic Beanstalk Application;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dirty="0" smtClean="0"/>
              <a:t>Criar </a:t>
            </a:r>
            <a:r>
              <a:rPr lang="en-US" dirty="0" smtClean="0"/>
              <a:t>Elastic</a:t>
            </a:r>
            <a:r>
              <a:rPr lang="pt-BR" dirty="0" smtClean="0"/>
              <a:t> </a:t>
            </a:r>
            <a:r>
              <a:rPr lang="en-US" dirty="0" smtClean="0"/>
              <a:t>Beanstalk</a:t>
            </a:r>
            <a:r>
              <a:rPr lang="pt-BR" dirty="0" smtClean="0"/>
              <a:t> </a:t>
            </a:r>
            <a:r>
              <a:rPr lang="en-US" dirty="0" smtClean="0"/>
              <a:t>Environment</a:t>
            </a:r>
            <a:r>
              <a:rPr lang="pt-BR" dirty="0" smtClean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Criar espaço (S3) para fazer upload da aplicação</a:t>
            </a:r>
            <a:r>
              <a:rPr lang="pt-BR" dirty="0" smtClean="0"/>
              <a:t>;</a:t>
            </a:r>
            <a:endParaRPr lang="pt-BR" dirty="0" smtClean="0"/>
          </a:p>
          <a:p>
            <a:pPr marL="342900" lvl="0" indent="-342900">
              <a:buFont typeface="+mj-lt"/>
              <a:buAutoNum type="arabicPeriod"/>
            </a:pPr>
            <a:r>
              <a:rPr lang="pt-BR" dirty="0" smtClean="0"/>
              <a:t>Criar uma versão da aplicação para o arquivo “</a:t>
            </a:r>
            <a:r>
              <a:rPr lang="pt-BR" dirty="0" err="1" smtClean="0"/>
              <a:t>uploaded</a:t>
            </a:r>
            <a:r>
              <a:rPr lang="pt-BR" dirty="0" smtClean="0"/>
              <a:t>”;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dirty="0" smtClean="0"/>
              <a:t>Atualizar a aplicação para nova versão;</a:t>
            </a:r>
          </a:p>
          <a:p>
            <a:pPr marL="342900" lvl="0" indent="-342900">
              <a:buFont typeface="+mj-lt"/>
              <a:buAutoNum type="arabicPeriod"/>
            </a:pPr>
            <a:r>
              <a:rPr lang="pt-BR" dirty="0" smtClean="0"/>
              <a:t>Testar a aplicação;</a:t>
            </a:r>
          </a:p>
        </p:txBody>
      </p:sp>
      <p:sp>
        <p:nvSpPr>
          <p:cNvPr id="6" name="Rectangle 5"/>
          <p:cNvSpPr/>
          <p:nvPr/>
        </p:nvSpPr>
        <p:spPr>
          <a:xfrm>
            <a:off x="936311" y="3836351"/>
            <a:ext cx="7269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https://github.com/brsavani/GftWorkShopPSAWS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4155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8. Benefícios – PowerShell =&gt; AWS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54811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Ferramenta para Infraestrutura como código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Fácil gerenciamento de mudança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Integração com Build e Test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Histórico de Infraestrutura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Integração com todos recursos AWS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Reutilização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16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Problemas</a:t>
            </a:r>
            <a:endParaRPr lang="pt-BR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78102" y="1573213"/>
            <a:ext cx="7191375" cy="1818959"/>
          </a:xfrm>
        </p:spPr>
        <p:txBody>
          <a:bodyPr/>
          <a:lstStyle/>
          <a:p>
            <a:r>
              <a:rPr lang="pt-BR" dirty="0" smtClean="0"/>
              <a:t>Reclamações constantes dos usuários (Qualidade, Erros);</a:t>
            </a:r>
          </a:p>
          <a:p>
            <a:r>
              <a:rPr lang="pt-BR" dirty="0" smtClean="0"/>
              <a:t>Dificuldade com criação/manutenção de ambientes (DEV, UAT, PRD);</a:t>
            </a:r>
          </a:p>
          <a:p>
            <a:r>
              <a:rPr lang="pt-BR" dirty="0"/>
              <a:t>Conflito entre equipes;</a:t>
            </a:r>
          </a:p>
          <a:p>
            <a:r>
              <a:rPr lang="pt-BR" dirty="0"/>
              <a:t>Falta de métricas (</a:t>
            </a:r>
            <a:r>
              <a:rPr lang="pt-BR" dirty="0" smtClean="0"/>
              <a:t>KPI);</a:t>
            </a:r>
          </a:p>
          <a:p>
            <a:r>
              <a:rPr lang="pt-BR" dirty="0"/>
              <a:t>Manipulação do ambiente para execução de testes;</a:t>
            </a:r>
          </a:p>
          <a:p>
            <a:r>
              <a:rPr lang="pt-BR" dirty="0" smtClean="0"/>
              <a:t>Incertezas no </a:t>
            </a:r>
            <a:r>
              <a:rPr lang="pt-BR" dirty="0" err="1" smtClean="0"/>
              <a:t>deploy</a:t>
            </a:r>
            <a:r>
              <a:rPr lang="pt-BR" dirty="0" smtClean="0"/>
              <a:t>;</a:t>
            </a:r>
          </a:p>
          <a:p>
            <a:r>
              <a:rPr lang="pt-BR" dirty="0" smtClean="0"/>
              <a:t>Dificuldade de rastreamento de erros;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4931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Proximos Passos: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492716"/>
          </a:xfrm>
        </p:spPr>
        <p:txBody>
          <a:bodyPr/>
          <a:lstStyle/>
          <a:p>
            <a:r>
              <a:rPr lang="pt-BR" dirty="0" err="1" smtClean="0"/>
              <a:t>PowerShell</a:t>
            </a:r>
            <a:r>
              <a:rPr lang="pt-BR" dirty="0" smtClean="0"/>
              <a:t>:</a:t>
            </a:r>
          </a:p>
          <a:p>
            <a:pPr lvl="1"/>
            <a:r>
              <a:rPr lang="pt-BR" dirty="0"/>
              <a:t>https://social.technet.microsoft.com/wiki/pt-br/contents/articles/13772.aprender-powershell.aspx</a:t>
            </a:r>
            <a:endParaRPr lang="pt-BR" dirty="0" smtClean="0"/>
          </a:p>
          <a:p>
            <a:r>
              <a:rPr lang="pt-BR" dirty="0" smtClean="0"/>
              <a:t>Estude os serviços da AWS</a:t>
            </a:r>
          </a:p>
          <a:p>
            <a:pPr lvl="1"/>
            <a:r>
              <a:rPr lang="en-US" dirty="0">
                <a:hlinkClick r:id="rId4"/>
              </a:rPr>
              <a:t>https://aws.amazon.com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pt-BR" dirty="0" smtClean="0"/>
              <a:t>Módulo </a:t>
            </a:r>
            <a:r>
              <a:rPr lang="pt-BR" dirty="0" err="1" smtClean="0"/>
              <a:t>PowerShell</a:t>
            </a:r>
            <a:r>
              <a:rPr lang="pt-BR" dirty="0" smtClean="0"/>
              <a:t> - AWS</a:t>
            </a:r>
            <a:endParaRPr lang="en-US" dirty="0" smtClean="0"/>
          </a:p>
          <a:p>
            <a:pPr lvl="1"/>
            <a:r>
              <a:rPr lang="en-US" dirty="0" smtClean="0"/>
              <a:t>http</a:t>
            </a:r>
            <a:r>
              <a:rPr lang="en-US" dirty="0"/>
              <a:t>://docs.aws.amazon.com/powershell/latest/reference/Index.html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6465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3C15B0-A0A8-4A5E-8D24-03EFCA5E1A60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978102" y="706663"/>
            <a:ext cx="7185713" cy="3447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54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j-cs"/>
              </a:defRPr>
            </a:lvl1pPr>
          </a:lstStyle>
          <a:p>
            <a:r>
              <a:rPr lang="pt-BR" sz="2800" dirty="0" smtClean="0"/>
              <a:t>9. </a:t>
            </a:r>
            <a:r>
              <a:rPr lang="de-DE" sz="2800" dirty="0"/>
              <a:t>Perguntas</a:t>
            </a:r>
            <a:endParaRPr lang="pt-BR" sz="2800" dirty="0"/>
          </a:p>
        </p:txBody>
      </p:sp>
      <p:sp>
        <p:nvSpPr>
          <p:cNvPr id="6" name="Textplatzhalter 1">
            <a:extLst>
              <a:ext uri="{FF2B5EF4-FFF2-40B4-BE49-F238E27FC236}">
                <a16:creationId xmlns="" xmlns:a16="http://schemas.microsoft.com/office/drawing/2014/main" id="{DFEEBD83-31C2-4DE4-BF31-D20A041288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4297" y="1567468"/>
            <a:ext cx="6804977" cy="18189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Ferramentas AWS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Preparando o Ambiente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Acessando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Utilizando </a:t>
            </a:r>
            <a:r>
              <a:rPr lang="de-DE" dirty="0"/>
              <a:t>Serviços da </a:t>
            </a:r>
            <a:r>
              <a:rPr lang="de-DE" dirty="0" smtClean="0"/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Exemplos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Benefícios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4653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62B0B4C-CEC1-4A93-B2FA-E830A373C3DC}" type="datetime1">
              <a:rPr lang="en-GB" smtClean="0"/>
              <a:pPr/>
              <a:t>01/09/2017</a:t>
            </a:fld>
            <a:endParaRPr lang="en-GB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982662" y="2701925"/>
            <a:ext cx="7186612" cy="193899"/>
          </a:xfrm>
        </p:spPr>
        <p:txBody>
          <a:bodyPr/>
          <a:lstStyle/>
          <a:p>
            <a:r>
              <a:rPr lang="de-DE" dirty="0"/>
              <a:t>Workshop </a:t>
            </a:r>
            <a:r>
              <a:rPr lang="de-DE" dirty="0" smtClean="0"/>
              <a:t>2. Iniciando </a:t>
            </a:r>
            <a:r>
              <a:rPr lang="de-DE" dirty="0"/>
              <a:t>PowerShell com AWS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982662" y="3027095"/>
            <a:ext cx="7186612" cy="569387"/>
          </a:xfrm>
        </p:spPr>
        <p:txBody>
          <a:bodyPr/>
          <a:lstStyle/>
          <a:p>
            <a:r>
              <a:rPr lang="de-DE" dirty="0"/>
              <a:t>GFT</a:t>
            </a:r>
          </a:p>
          <a:p>
            <a:r>
              <a:rPr lang="de-DE" dirty="0"/>
              <a:t>Bruno Rodrigues Savani</a:t>
            </a:r>
          </a:p>
          <a:p>
            <a:r>
              <a:rPr lang="de-DE" dirty="0"/>
              <a:t>Software Engineer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49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3C15B0-A0A8-4A5E-8D24-03EFCA5E1A60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de-DE" sz="4400" dirty="0" smtClean="0"/>
              <a:t>DevOps é a solução.</a:t>
            </a:r>
            <a:endParaRPr lang="de-DE" sz="4400" dirty="0"/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978102" y="706663"/>
            <a:ext cx="7185713" cy="3447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54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j-cs"/>
              </a:defRPr>
            </a:lvl1pPr>
          </a:lstStyle>
          <a:p>
            <a:r>
              <a:rPr lang="pt-BR" sz="2800" dirty="0" smtClean="0"/>
              <a:t>1</a:t>
            </a:r>
            <a:r>
              <a:rPr lang="pt-BR" sz="2800" dirty="0"/>
              <a:t>. Problemas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23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03C15B0-A0A8-4A5E-8D24-03EFCA5E1A60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78102" y="3449702"/>
            <a:ext cx="7185713" cy="541687"/>
          </a:xfrm>
        </p:spPr>
        <p:txBody>
          <a:bodyPr/>
          <a:lstStyle/>
          <a:p>
            <a:r>
              <a:rPr lang="de-DE" sz="4400" dirty="0" smtClean="0"/>
              <a:t>Mas é tão simples assim?</a:t>
            </a:r>
            <a:endParaRPr lang="de-DE" sz="4400" dirty="0"/>
          </a:p>
        </p:txBody>
      </p:sp>
      <p:sp>
        <p:nvSpPr>
          <p:cNvPr id="5" name="Titel 4"/>
          <p:cNvSpPr txBox="1">
            <a:spLocks/>
          </p:cNvSpPr>
          <p:nvPr/>
        </p:nvSpPr>
        <p:spPr>
          <a:xfrm>
            <a:off x="978102" y="706663"/>
            <a:ext cx="7185713" cy="34471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5400" b="1" kern="1200">
                <a:solidFill>
                  <a:schemeClr val="tx1"/>
                </a:solidFill>
                <a:latin typeface="+mn-lt"/>
                <a:ea typeface="Geneva" pitchFamily="-128" charset="-128"/>
                <a:cs typeface="+mj-cs"/>
              </a:defRPr>
            </a:lvl1pPr>
          </a:lstStyle>
          <a:p>
            <a:r>
              <a:rPr lang="pt-BR" sz="2800" dirty="0" smtClean="0"/>
              <a:t>1</a:t>
            </a:r>
            <a:r>
              <a:rPr lang="pt-BR" sz="2800" dirty="0"/>
              <a:t>. Problemas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474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DevOps – </a:t>
            </a:r>
            <a:r>
              <a:rPr lang="pt-BR" dirty="0" smtClean="0"/>
              <a:t>Adoção</a:t>
            </a:r>
            <a:r>
              <a:rPr lang="en-GB" dirty="0" smtClean="0"/>
              <a:t> do </a:t>
            </a:r>
            <a:r>
              <a:rPr lang="pt-BR" dirty="0" smtClean="0"/>
              <a:t>modelo</a:t>
            </a:r>
            <a:endParaRPr lang="pt-BR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78102" y="1573213"/>
            <a:ext cx="7191375" cy="2194447"/>
          </a:xfrm>
        </p:spPr>
        <p:txBody>
          <a:bodyPr/>
          <a:lstStyle/>
          <a:p>
            <a:r>
              <a:rPr lang="pt-BR" dirty="0" smtClean="0"/>
              <a:t>Filosofia</a:t>
            </a:r>
          </a:p>
          <a:p>
            <a:r>
              <a:rPr lang="pt-BR" dirty="0" smtClean="0"/>
              <a:t>Práticas</a:t>
            </a:r>
            <a:endParaRPr lang="en-US" dirty="0" smtClean="0"/>
          </a:p>
          <a:p>
            <a:pPr lvl="1"/>
            <a:r>
              <a:rPr lang="pt-BR" dirty="0" smtClean="0"/>
              <a:t>Integração</a:t>
            </a:r>
            <a:r>
              <a:rPr lang="en-US" dirty="0" smtClean="0"/>
              <a:t> </a:t>
            </a:r>
            <a:r>
              <a:rPr lang="pt-BR" dirty="0" smtClean="0"/>
              <a:t>contínua</a:t>
            </a:r>
          </a:p>
          <a:p>
            <a:pPr lvl="1"/>
            <a:r>
              <a:rPr lang="pt-BR" dirty="0" smtClean="0"/>
              <a:t>Distribuição contínua</a:t>
            </a:r>
          </a:p>
          <a:p>
            <a:pPr lvl="1"/>
            <a:r>
              <a:rPr lang="pt-BR" dirty="0" err="1" smtClean="0"/>
              <a:t>Microsserviços</a:t>
            </a:r>
            <a:endParaRPr lang="pt-BR" dirty="0" smtClean="0"/>
          </a:p>
          <a:p>
            <a:pPr lvl="1"/>
            <a:r>
              <a:rPr lang="pt-BR" dirty="0" smtClean="0"/>
              <a:t>Infraestrutura como código</a:t>
            </a:r>
          </a:p>
          <a:p>
            <a:pPr lvl="1"/>
            <a:r>
              <a:rPr lang="pt-BR" dirty="0" smtClean="0"/>
              <a:t>Monitoramento e registro em log</a:t>
            </a:r>
          </a:p>
          <a:p>
            <a:pPr lvl="1"/>
            <a:r>
              <a:rPr lang="pt-BR" dirty="0" smtClean="0"/>
              <a:t>Comunicação e colaboração</a:t>
            </a:r>
          </a:p>
          <a:p>
            <a:r>
              <a:rPr lang="pt-BR" dirty="0" smtClean="0"/>
              <a:t>Ferramentas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314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DevOps – </a:t>
            </a:r>
            <a:r>
              <a:rPr lang="pt-BR" dirty="0" smtClean="0"/>
              <a:t>Adoção</a:t>
            </a:r>
            <a:r>
              <a:rPr lang="en-GB" dirty="0" smtClean="0"/>
              <a:t> do </a:t>
            </a:r>
            <a:r>
              <a:rPr lang="pt-BR" dirty="0" smtClean="0"/>
              <a:t>modelo</a:t>
            </a:r>
            <a:endParaRPr lang="pt-BR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78102" y="1573213"/>
            <a:ext cx="7191375" cy="2194447"/>
          </a:xfrm>
        </p:spPr>
        <p:txBody>
          <a:bodyPr/>
          <a:lstStyle/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Filosofia</a:t>
            </a:r>
          </a:p>
          <a:p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Práticas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Integração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contínua</a:t>
            </a:r>
          </a:p>
          <a:p>
            <a:pPr lvl="1"/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Distribuição contínua</a:t>
            </a:r>
          </a:p>
          <a:p>
            <a:pPr lvl="1"/>
            <a:r>
              <a:rPr lang="pt-BR" dirty="0" err="1" smtClean="0">
                <a:solidFill>
                  <a:schemeClr val="accent6">
                    <a:lumMod val="75000"/>
                  </a:schemeClr>
                </a:solidFill>
              </a:rPr>
              <a:t>Microsserviços</a:t>
            </a:r>
            <a:endParaRPr lang="pt-B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pt-BR" dirty="0" smtClean="0"/>
              <a:t>Infraestrutura como código</a:t>
            </a:r>
          </a:p>
          <a:p>
            <a:pPr lvl="1"/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Monitoramento e registro em log</a:t>
            </a:r>
          </a:p>
          <a:p>
            <a:pPr lvl="1"/>
            <a:r>
              <a:rPr lang="pt-BR" dirty="0" smtClean="0">
                <a:solidFill>
                  <a:schemeClr val="accent6">
                    <a:lumMod val="75000"/>
                  </a:schemeClr>
                </a:solidFill>
              </a:rPr>
              <a:t>Comunicação e colaboração</a:t>
            </a:r>
          </a:p>
          <a:p>
            <a:r>
              <a:rPr lang="pt-BR" dirty="0" smtClean="0"/>
              <a:t>Ferramentas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34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</a:t>
            </a:r>
            <a:r>
              <a:rPr lang="en-GB" dirty="0"/>
              <a:t>DevOps </a:t>
            </a:r>
            <a:r>
              <a:rPr lang="en-GB" dirty="0" smtClean="0"/>
              <a:t>+ </a:t>
            </a:r>
            <a:r>
              <a:rPr lang="en-GB" dirty="0"/>
              <a:t>Cloud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88553" y="3921429"/>
            <a:ext cx="7637027" cy="500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 smtClean="0">
                <a:solidFill>
                  <a:srgbClr val="333333"/>
                </a:solidFill>
              </a:rPr>
              <a:t>Pesquisa</a:t>
            </a:r>
            <a:r>
              <a:rPr lang="en-US" sz="1600" dirty="0" smtClean="0">
                <a:solidFill>
                  <a:srgbClr val="333333"/>
                </a:solidFill>
              </a:rPr>
              <a:t> </a:t>
            </a:r>
            <a:r>
              <a:rPr lang="pt-BR" sz="1600" dirty="0" smtClean="0">
                <a:solidFill>
                  <a:srgbClr val="333333"/>
                </a:solidFill>
              </a:rPr>
              <a:t>realizada</a:t>
            </a:r>
            <a:r>
              <a:rPr lang="en-US" sz="1600" dirty="0" smtClean="0">
                <a:solidFill>
                  <a:srgbClr val="333333"/>
                </a:solidFill>
              </a:rPr>
              <a:t> </a:t>
            </a:r>
            <a:r>
              <a:rPr lang="pt-BR" sz="1600" dirty="0" smtClean="0">
                <a:solidFill>
                  <a:srgbClr val="333333"/>
                </a:solidFill>
              </a:rPr>
              <a:t>este</a:t>
            </a:r>
            <a:r>
              <a:rPr lang="en-US" sz="1600" dirty="0" smtClean="0">
                <a:solidFill>
                  <a:srgbClr val="333333"/>
                </a:solidFill>
              </a:rPr>
              <a:t> </a:t>
            </a:r>
            <a:r>
              <a:rPr lang="pt-BR" sz="1600" dirty="0" smtClean="0">
                <a:solidFill>
                  <a:srgbClr val="333333"/>
                </a:solidFill>
              </a:rPr>
              <a:t>ano</a:t>
            </a:r>
            <a:r>
              <a:rPr lang="en-US" sz="1600" dirty="0" smtClean="0">
                <a:solidFill>
                  <a:srgbClr val="333333"/>
                </a:solidFill>
              </a:rPr>
              <a:t> (2017) pela </a:t>
            </a:r>
            <a:r>
              <a:rPr lang="en-US" sz="1600" i="1" dirty="0" smtClean="0">
                <a:solidFill>
                  <a:srgbClr val="333333"/>
                </a:solidFill>
              </a:rPr>
              <a:t>Freeform Dynamics.</a:t>
            </a:r>
            <a:endParaRPr lang="en-US" sz="1600" dirty="0">
              <a:solidFill>
                <a:srgbClr val="333333"/>
              </a:solidFill>
            </a:endParaRPr>
          </a:p>
          <a:p>
            <a:r>
              <a:rPr lang="en-US" sz="1050" i="1" dirty="0"/>
              <a:t>http://computerworld.com.br/combinar-devops-com-ferramentas-em-cloud-gera-melhora-significativa-na-entrega-de-software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44390"/>
              </p:ext>
            </p:extLst>
          </p:nvPr>
        </p:nvGraphicFramePr>
        <p:xfrm>
          <a:off x="2473240" y="1577750"/>
          <a:ext cx="3867652" cy="2191869"/>
        </p:xfrm>
        <a:graphic>
          <a:graphicData uri="http://schemas.openxmlformats.org/drawingml/2006/table">
            <a:tbl>
              <a:tblPr firstRow="1">
                <a:tableStyleId>{D27102A9-8310-4765-A935-A1911B00CA55}</a:tableStyleId>
              </a:tblPr>
              <a:tblGrid>
                <a:gridCol w="966913"/>
                <a:gridCol w="966913"/>
                <a:gridCol w="966913"/>
                <a:gridCol w="966913"/>
              </a:tblGrid>
              <a:tr h="543002">
                <a:tc rowSpan="2" gridSpan="2"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Melhoria</a:t>
                      </a:r>
                      <a:r>
                        <a:rPr lang="pt-BR" sz="1600" baseline="0" dirty="0" smtClean="0"/>
                        <a:t> desempenho geral da entrega</a:t>
                      </a:r>
                      <a:endParaRPr lang="en-US" sz="1600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Cloud</a:t>
                      </a:r>
                      <a:endParaRPr lang="en-US" dirty="0"/>
                    </a:p>
                  </a:txBody>
                  <a:tcPr anchor="ctr">
                    <a:solidFill>
                      <a:srgbClr val="B2E0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62863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Com</a:t>
                      </a:r>
                      <a:endParaRPr lang="en-US" sz="1600" dirty="0"/>
                    </a:p>
                  </a:txBody>
                  <a:tcPr anchor="b">
                    <a:solidFill>
                      <a:srgbClr val="AAC8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C00000"/>
                          </a:solidFill>
                        </a:rPr>
                        <a:t>Sem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b"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  <a:tr h="543002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DevOps 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B2E0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Com</a:t>
                      </a:r>
                      <a:endParaRPr lang="en-US" sz="1600" dirty="0"/>
                    </a:p>
                  </a:txBody>
                  <a:tcPr vert="vert270" anchor="b">
                    <a:solidFill>
                      <a:srgbClr val="AAC8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>
                          <a:solidFill>
                            <a:schemeClr val="bg1"/>
                          </a:solidFill>
                        </a:rPr>
                        <a:t>81%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082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C00000"/>
                          </a:solidFill>
                        </a:rPr>
                        <a:t>53%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E9FFFF"/>
                    </a:solidFill>
                  </a:tcPr>
                </a:tc>
              </a:tr>
              <a:tr h="54300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rgbClr val="C00000"/>
                          </a:solidFill>
                        </a:rPr>
                        <a:t>Sem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vert="vert270" anchor="b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rgbClr val="C00000"/>
                          </a:solidFill>
                        </a:rPr>
                        <a:t>52%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rgbClr val="AAC8E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</a:t>
                      </a:r>
                      <a:endParaRPr lang="en-US" dirty="0"/>
                    </a:p>
                  </a:txBody>
                  <a:tcPr anchor="ctr">
                    <a:solidFill>
                      <a:srgbClr val="FFFFFF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6227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DevOps + Cloud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 smtClean="0"/>
              <a:t>01/09/2017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88553" y="3917437"/>
            <a:ext cx="7637027" cy="500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333333"/>
                </a:solidFill>
              </a:rPr>
              <a:t>Pesquisa</a:t>
            </a:r>
            <a:r>
              <a:rPr lang="en-US" sz="1600" dirty="0">
                <a:solidFill>
                  <a:srgbClr val="333333"/>
                </a:solidFill>
              </a:rPr>
              <a:t> </a:t>
            </a:r>
            <a:r>
              <a:rPr lang="pt-BR" sz="1600" dirty="0">
                <a:solidFill>
                  <a:srgbClr val="333333"/>
                </a:solidFill>
              </a:rPr>
              <a:t>realizada</a:t>
            </a:r>
            <a:r>
              <a:rPr lang="en-US" sz="1600" dirty="0">
                <a:solidFill>
                  <a:srgbClr val="333333"/>
                </a:solidFill>
              </a:rPr>
              <a:t> </a:t>
            </a:r>
            <a:r>
              <a:rPr lang="pt-BR" sz="1600" dirty="0">
                <a:solidFill>
                  <a:srgbClr val="333333"/>
                </a:solidFill>
              </a:rPr>
              <a:t>este</a:t>
            </a:r>
            <a:r>
              <a:rPr lang="en-US" sz="1600" dirty="0">
                <a:solidFill>
                  <a:srgbClr val="333333"/>
                </a:solidFill>
              </a:rPr>
              <a:t> </a:t>
            </a:r>
            <a:r>
              <a:rPr lang="pt-BR" sz="1600" dirty="0">
                <a:solidFill>
                  <a:srgbClr val="333333"/>
                </a:solidFill>
              </a:rPr>
              <a:t>ano</a:t>
            </a:r>
            <a:r>
              <a:rPr lang="en-US" sz="1600" dirty="0">
                <a:solidFill>
                  <a:srgbClr val="333333"/>
                </a:solidFill>
              </a:rPr>
              <a:t> (2017) pela </a:t>
            </a:r>
            <a:r>
              <a:rPr lang="en-US" sz="1600" i="1" dirty="0">
                <a:solidFill>
                  <a:srgbClr val="333333"/>
                </a:solidFill>
              </a:rPr>
              <a:t>Freeform Dynamics.</a:t>
            </a:r>
            <a:endParaRPr lang="en-US" sz="1600" dirty="0">
              <a:solidFill>
                <a:srgbClr val="333333"/>
              </a:solidFill>
            </a:endParaRPr>
          </a:p>
          <a:p>
            <a:r>
              <a:rPr lang="en-US" sz="1050" i="1" dirty="0"/>
              <a:t>http://computerworld.com.br/combinar-devops-com-ferramentas-em-cloud-gera-melhora-significativa-na-entrega-de-software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00048"/>
              </p:ext>
            </p:extLst>
          </p:nvPr>
        </p:nvGraphicFramePr>
        <p:xfrm>
          <a:off x="1584870" y="1570005"/>
          <a:ext cx="5972175" cy="182880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998932"/>
                <a:gridCol w="973243"/>
              </a:tblGrid>
              <a:tr h="280101">
                <a:tc gridSpan="2">
                  <a:txBody>
                    <a:bodyPr/>
                    <a:lstStyle/>
                    <a:p>
                      <a:r>
                        <a:rPr lang="pt-BR" dirty="0" smtClean="0"/>
                        <a:t>Outras Melhorias – DevOps + Cloud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355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solidFill>
                            <a:srgbClr val="333333"/>
                          </a:solidFill>
                          <a:latin typeface="Lato"/>
                        </a:rPr>
                        <a:t>Previsibilidade de desempenho de software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80%</a:t>
                      </a:r>
                      <a:endParaRPr lang="en-US" dirty="0"/>
                    </a:p>
                  </a:txBody>
                  <a:tcPr/>
                </a:tc>
              </a:tr>
              <a:tr h="280101">
                <a:tc>
                  <a:txBody>
                    <a:bodyPr/>
                    <a:lstStyle/>
                    <a:p>
                      <a:r>
                        <a:rPr lang="pt-B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Qualidade do software, com menos defeitos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66%</a:t>
                      </a:r>
                      <a:endParaRPr lang="en-US" dirty="0"/>
                    </a:p>
                  </a:txBody>
                  <a:tcPr/>
                </a:tc>
              </a:tr>
              <a:tr h="280101">
                <a:tc>
                  <a:txBody>
                    <a:bodyPr/>
                    <a:lstStyle/>
                    <a:p>
                      <a:r>
                        <a:rPr lang="pt-B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Experiência do cliente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69%</a:t>
                      </a:r>
                      <a:endParaRPr lang="en-US" dirty="0"/>
                    </a:p>
                  </a:txBody>
                  <a:tcPr/>
                </a:tc>
              </a:tr>
              <a:tr h="280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Desempenho geral da entrega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81%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868293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THINKCELLUNDODONOTDELETE" val="0"/>
  <p:tag name="ARTICULATE_SLIDE_COUNT" val="1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FT_Master_Template_16x9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65%">
      <a:srgbClr val="5082BE"/>
    </a:custClr>
    <a:custClr name="Light Blue 65%">
      <a:srgbClr val="59BBE6"/>
    </a:custClr>
    <a:custClr name="Turquoise 65%">
      <a:srgbClr val="59BCCC"/>
    </a:custClr>
    <a:custClr>
      <a:srgbClr val="FFFFFF"/>
    </a:custClr>
    <a:custClr>
      <a:srgbClr val="FFFFFF"/>
    </a:custClr>
    <a:custClr name="Red">
      <a:srgbClr val="CC10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40%">
      <a:srgbClr val="73ACE1"/>
    </a:custClr>
    <a:custClr name="Light Blue 40%">
      <a:srgbClr val="99D5F0"/>
    </a:custClr>
    <a:custClr name="Turquoise 40%">
      <a:srgbClr val="99D6DF"/>
    </a:custClr>
    <a:custClr>
      <a:srgbClr val="FFFFFF"/>
    </a:custClr>
    <a:custClr>
      <a:srgbClr val="FFFFFF"/>
    </a:custClr>
    <a:custClr name="Yellow">
      <a:srgbClr val="FDC8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25%">
      <a:srgbClr val="AAC8E6"/>
    </a:custClr>
    <a:custClr name="Light Blue 25%">
      <a:srgbClr val="BAE3F5"/>
    </a:custClr>
    <a:custClr name="Turquoise 25%">
      <a:srgbClr val="B2E0E7"/>
    </a:custClr>
    <a:custClr>
      <a:srgbClr val="FFFFFF"/>
    </a:custClr>
    <a:custClr>
      <a:srgbClr val="FFFFFF"/>
    </a:custClr>
    <a:custClr name="Green">
      <a:srgbClr val="339C3A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ackground Blue">
      <a:srgbClr val="E1EBF5"/>
    </a:custClr>
    <a:custClr name="Background Light Blue">
      <a:srgbClr val="E3F4FB"/>
    </a:custClr>
    <a:custClr name="Background Turquoise">
      <a:srgbClr val="E9FFFF"/>
    </a:custClr>
    <a:custClr name="Background Grey">
      <a:srgbClr val="EDEDE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GFT_Master_Template_16x9.potx" id="{839793D1-48B3-4CD0-9E66-0118FBE5ECFA}" vid="{A9CB8BA6-A6DB-4218-BBFD-45B6056A2D62}"/>
    </a:ext>
  </a:extLst>
</a:theme>
</file>

<file path=ppt/theme/theme2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GFT_Powerpoint_Presentation_Master_Template_16x9</Template>
  <TotalTime>4011</TotalTime>
  <Words>849</Words>
  <Application>Microsoft Office PowerPoint</Application>
  <PresentationFormat>On-screen Show (16:9)</PresentationFormat>
  <Paragraphs>274</Paragraphs>
  <Slides>32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Courier New</vt:lpstr>
      <vt:lpstr>Geneva</vt:lpstr>
      <vt:lpstr>Lato</vt:lpstr>
      <vt:lpstr>Wingdings</vt:lpstr>
      <vt:lpstr>GFT_Master_Template_16x9</vt:lpstr>
      <vt:lpstr>think-cell Folie</vt:lpstr>
      <vt:lpstr>Iniciando Power$hell =&gt; AWS</vt:lpstr>
      <vt:lpstr>PowerPoint Presentation</vt:lpstr>
      <vt:lpstr>1. Problemas</vt:lpstr>
      <vt:lpstr>DevOps é a solução.</vt:lpstr>
      <vt:lpstr>Mas é tão simples assim?</vt:lpstr>
      <vt:lpstr>2. DevOps – Adoção do modelo</vt:lpstr>
      <vt:lpstr>2. DevOps – Adoção do modelo</vt:lpstr>
      <vt:lpstr>2. DevOps + Cloud</vt:lpstr>
      <vt:lpstr>2. DevOps + Cloud</vt:lpstr>
      <vt:lpstr>Mas qual Cloud utilizar?</vt:lpstr>
      <vt:lpstr>2. DevOps – Infraestrutura como código</vt:lpstr>
      <vt:lpstr>3. Ferramentas AWS</vt:lpstr>
      <vt:lpstr>3. Ferramentas AWS - Canais</vt:lpstr>
      <vt:lpstr>3. Ferramentas AWS</vt:lpstr>
      <vt:lpstr>3. Ferramentas AWS - Serviços</vt:lpstr>
      <vt:lpstr>4. Preparando o Ambiente - PowerShell</vt:lpstr>
      <vt:lpstr>4. Preparando o Ambiente – AWS Module</vt:lpstr>
      <vt:lpstr>Será que funcionou?</vt:lpstr>
      <vt:lpstr>Mas como acesso a AWS?</vt:lpstr>
      <vt:lpstr>5. Acessando a AWS – Criando Conta</vt:lpstr>
      <vt:lpstr>5. Acessando a AWS – Usando Profile</vt:lpstr>
      <vt:lpstr>5. Acessando a AWS – Sem Profile</vt:lpstr>
      <vt:lpstr>Devo realmente me preocupar com boas práticas?</vt:lpstr>
      <vt:lpstr>5. Acessando a AWS – Boas Práticas?</vt:lpstr>
      <vt:lpstr>Aprendi a logar, mas e agora?</vt:lpstr>
      <vt:lpstr>6. Utilizando Serviços da AWS Como?</vt:lpstr>
      <vt:lpstr>Chega de bla bla bla, quero ver se funciona!</vt:lpstr>
      <vt:lpstr>7. Exemplo: Passo a Passo</vt:lpstr>
      <vt:lpstr>8. Benefícios – PowerShell =&gt; AWS</vt:lpstr>
      <vt:lpstr>Proximos Passos:</vt:lpstr>
      <vt:lpstr>PowerPoint Presentation</vt:lpstr>
      <vt:lpstr>PowerPoint Presentation</vt:lpstr>
    </vt:vector>
  </TitlesOfParts>
  <Company>GFT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Power$hell =&gt; AWS</dc:title>
  <dc:creator>Savani Rodrigues, Bruno</dc:creator>
  <cp:lastModifiedBy>Savani Rodrigues, Bruno</cp:lastModifiedBy>
  <cp:revision>76</cp:revision>
  <dcterms:created xsi:type="dcterms:W3CDTF">2017-08-14T15:02:05Z</dcterms:created>
  <dcterms:modified xsi:type="dcterms:W3CDTF">2017-09-01T17:47:17Z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10F26842-5C4B-49D6-9954-1FF7DA29193C</vt:lpwstr>
  </property>
  <property fmtid="{D5CDD505-2E9C-101B-9397-08002B2CF9AE}" pid="3" name="ArticulatePath">
    <vt:lpwstr>Präsentation3</vt:lpwstr>
  </property>
</Properties>
</file>